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12192000"/>
  <p:notesSz cx="6858000" cy="9144000"/>
  <p:embeddedFontLst>
    <p:embeddedFont>
      <p:font typeface="Roboto"/>
      <p:regular r:id="rId54"/>
      <p:bold r:id="rId55"/>
      <p:italic r:id="rId56"/>
      <p:boldItalic r:id="rId57"/>
    </p:embeddedFont>
    <p:embeddedFont>
      <p:font typeface="Montserrat"/>
      <p:bold r:id="rId58"/>
      <p:boldItalic r:id="rId59"/>
    </p:embeddedFont>
    <p:embeddedFont>
      <p:font typeface="Roboto Light"/>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4" roundtripDataSignature="AMtx7mituEY2ifBdZZFzpZgNYCBDhi0P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Light-italic.fntdata"/><Relationship Id="rId61" Type="http://schemas.openxmlformats.org/officeDocument/2006/relationships/font" Target="fonts/RobotoLight-bold.fntdata"/><Relationship Id="rId20" Type="http://schemas.openxmlformats.org/officeDocument/2006/relationships/slide" Target="slides/slide15.xml"/><Relationship Id="rId64" Type="http://customschemas.google.com/relationships/presentationmetadata" Target="metadata"/><Relationship Id="rId63" Type="http://schemas.openxmlformats.org/officeDocument/2006/relationships/font" Target="fonts/RobotoLight-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Light-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bold.fntdata"/><Relationship Id="rId10" Type="http://schemas.openxmlformats.org/officeDocument/2006/relationships/slide" Target="slides/slide5.xml"/><Relationship Id="rId54" Type="http://schemas.openxmlformats.org/officeDocument/2006/relationships/font" Target="fonts/Roboto-regular.fntdata"/><Relationship Id="rId13" Type="http://schemas.openxmlformats.org/officeDocument/2006/relationships/slide" Target="slides/slide8.xml"/><Relationship Id="rId57" Type="http://schemas.openxmlformats.org/officeDocument/2006/relationships/font" Target="fonts/Roboto-boldItalic.fntdata"/><Relationship Id="rId12" Type="http://schemas.openxmlformats.org/officeDocument/2006/relationships/slide" Target="slides/slide7.xml"/><Relationship Id="rId56" Type="http://schemas.openxmlformats.org/officeDocument/2006/relationships/font" Target="fonts/Roboto-italic.fntdata"/><Relationship Id="rId15" Type="http://schemas.openxmlformats.org/officeDocument/2006/relationships/slide" Target="slides/slide10.xml"/><Relationship Id="rId59" Type="http://schemas.openxmlformats.org/officeDocument/2006/relationships/font" Target="fonts/Montserrat-boldItalic.fntdata"/><Relationship Id="rId14" Type="http://schemas.openxmlformats.org/officeDocument/2006/relationships/slide" Target="slides/slide9.xml"/><Relationship Id="rId58" Type="http://schemas.openxmlformats.org/officeDocument/2006/relationships/font" Target="fonts/Montserra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b853eb6bab_0_3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1b853eb6bab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b853eb6bab_0_4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1b853eb6bab_0_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b853eb6bab_0_4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1b853eb6bab_0_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b853eb6bab_0_4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Affordable housing will look different in every community.  Some communities could be harmed by a single-site development that could be seen as the “poor part of town.”  I well remember the “projects” as a kid in Cleveland.  If you lived there, you were dirt.</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US"/>
              <a:t>A different community could accept and appreciate Accessory Dwelling Units, where the site of a single home can accommodate another house or two.  Certain neighborhoods with large lot sizes may be suitable for this concept, with local approval.  </a:t>
            </a:r>
            <a:endParaRPr i="1"/>
          </a:p>
        </p:txBody>
      </p:sp>
      <p:sp>
        <p:nvSpPr>
          <p:cNvPr id="260" name="Google Shape;260;g1b853eb6bab_0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b853eb6bab_0_4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1b853eb6bab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b853eb6bab_0_4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1b853eb6bab_0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b853eb6bab_0_4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1b853eb6bab_0_4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b853eb6bab_0_4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Check in with League of Municipalities, Counties Association, and Towns Association.  They will have histories of attempts, failures, and successes of changing zoning to encourage housing development.</a:t>
            </a:r>
            <a:endParaRPr i="1"/>
          </a:p>
        </p:txBody>
      </p:sp>
      <p:sp>
        <p:nvSpPr>
          <p:cNvPr id="312" name="Google Shape;312;g1b853eb6bab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b853eb6bab_0_4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We will also need to consider all the ramifications of undeveloped land, with no water, electricity, gas lines, sewers or internet.  Two tracks, perhaps?</a:t>
            </a:r>
            <a:endParaRPr i="1"/>
          </a:p>
        </p:txBody>
      </p:sp>
      <p:sp>
        <p:nvSpPr>
          <p:cNvPr id="324" name="Google Shape;324;g1b853eb6bab_0_4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If any part of this needs legislation to change/remove/add to current law, remember to identify and work with any groups who may be opposed.  Realtors should be at the top of that list.  Anything that limits the sale or uses of property will be challenged.</a:t>
            </a:r>
            <a:endParaRPr i="1"/>
          </a:p>
        </p:txBody>
      </p:sp>
      <p:sp>
        <p:nvSpPr>
          <p:cNvPr id="336" name="Google Shape;3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9fe66c84b5_1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a:latin typeface="Roboto"/>
                <a:ea typeface="Roboto"/>
                <a:cs typeface="Roboto"/>
                <a:sym typeface="Roboto"/>
              </a:rPr>
              <a:t>Small rural communities are having a difficult time accessing and incentivizing small-scale developments to meet their needs </a:t>
            </a:r>
            <a:endParaRPr>
              <a:latin typeface="Roboto Light"/>
              <a:ea typeface="Roboto Light"/>
              <a:cs typeface="Roboto Light"/>
              <a:sym typeface="Roboto Light"/>
            </a:endParaRPr>
          </a:p>
          <a:p>
            <a:pPr indent="-304800" lvl="0" marL="457200" rtl="0" algn="l">
              <a:lnSpc>
                <a:spcPct val="115000"/>
              </a:lnSpc>
              <a:spcBef>
                <a:spcPts val="1000"/>
              </a:spcBef>
              <a:spcAft>
                <a:spcPts val="0"/>
              </a:spcAft>
              <a:buClr>
                <a:schemeClr val="dk1"/>
              </a:buClr>
              <a:buSzPts val="1200"/>
              <a:buFont typeface="Roboto Light"/>
              <a:buChar char="■"/>
            </a:pPr>
            <a:r>
              <a:rPr lang="en-US">
                <a:latin typeface="Roboto Light"/>
                <a:ea typeface="Roboto Light"/>
                <a:cs typeface="Roboto Light"/>
                <a:sym typeface="Roboto Light"/>
              </a:rPr>
              <a:t>Lack of profitability for local and regional developers to build workforce housing (60%-120% CMI)</a:t>
            </a:r>
            <a:endParaRPr>
              <a:latin typeface="Roboto Light"/>
              <a:ea typeface="Roboto Light"/>
              <a:cs typeface="Roboto Light"/>
              <a:sym typeface="Roboto Light"/>
            </a:endParaRPr>
          </a:p>
          <a:p>
            <a:pPr indent="-304800" lvl="0" marL="457200" rtl="0" algn="l">
              <a:lnSpc>
                <a:spcPct val="115000"/>
              </a:lnSpc>
              <a:spcBef>
                <a:spcPts val="0"/>
              </a:spcBef>
              <a:spcAft>
                <a:spcPts val="0"/>
              </a:spcAft>
              <a:buClr>
                <a:schemeClr val="dk1"/>
              </a:buClr>
              <a:buSzPts val="1200"/>
              <a:buFont typeface="Roboto Light"/>
              <a:buChar char="■"/>
            </a:pPr>
            <a:r>
              <a:rPr lang="en-US">
                <a:latin typeface="Roboto Light"/>
                <a:ea typeface="Roboto Light"/>
                <a:cs typeface="Roboto Light"/>
                <a:sym typeface="Roboto Light"/>
              </a:rPr>
              <a:t>Lack of mechanisms to support affordable homeownership and rental opportunities for households 60%-120% CMI </a:t>
            </a:r>
            <a:endParaRPr>
              <a:latin typeface="Roboto Light"/>
              <a:ea typeface="Roboto Light"/>
              <a:cs typeface="Roboto Light"/>
              <a:sym typeface="Roboto Light"/>
            </a:endParaRPr>
          </a:p>
          <a:p>
            <a:pPr indent="-304800" lvl="0" marL="457200" rtl="0" algn="l">
              <a:lnSpc>
                <a:spcPct val="95000"/>
              </a:lnSpc>
              <a:spcBef>
                <a:spcPts val="0"/>
              </a:spcBef>
              <a:spcAft>
                <a:spcPts val="0"/>
              </a:spcAft>
              <a:buClr>
                <a:srgbClr val="4A9647"/>
              </a:buClr>
              <a:buSzPts val="1200"/>
              <a:buFont typeface="Roboto"/>
              <a:buChar char="■"/>
            </a:pPr>
            <a:r>
              <a:rPr lang="en-US">
                <a:solidFill>
                  <a:srgbClr val="1A1A1A"/>
                </a:solidFill>
                <a:latin typeface="Roboto"/>
                <a:ea typeface="Roboto"/>
                <a:cs typeface="Roboto"/>
                <a:sym typeface="Roboto"/>
              </a:rPr>
              <a:t>The “affordable housing development industrial complex” favors BIG DEVELOPERS doing BIG PROJECTS</a:t>
            </a:r>
            <a:endParaRPr>
              <a:solidFill>
                <a:srgbClr val="1A1A1A"/>
              </a:solidFill>
              <a:latin typeface="Roboto"/>
              <a:ea typeface="Roboto"/>
              <a:cs typeface="Roboto"/>
              <a:sym typeface="Roboto"/>
            </a:endParaRPr>
          </a:p>
          <a:p>
            <a:pPr indent="-304800" lvl="0" marL="457200" rtl="0" algn="l">
              <a:lnSpc>
                <a:spcPct val="95000"/>
              </a:lnSpc>
              <a:spcBef>
                <a:spcPts val="0"/>
              </a:spcBef>
              <a:spcAft>
                <a:spcPts val="0"/>
              </a:spcAft>
              <a:buClr>
                <a:srgbClr val="4A9647"/>
              </a:buClr>
              <a:buSzPts val="1200"/>
              <a:buFont typeface="Roboto"/>
              <a:buChar char="■"/>
            </a:pPr>
            <a:r>
              <a:rPr lang="en-US">
                <a:solidFill>
                  <a:srgbClr val="1A1A1A"/>
                </a:solidFill>
                <a:latin typeface="Roboto"/>
                <a:ea typeface="Roboto"/>
                <a:cs typeface="Roboto"/>
                <a:sym typeface="Roboto"/>
              </a:rPr>
              <a:t>Lack of support and subsidy for small developers and small developments (4-12) in small communities (less than 1500 people)</a:t>
            </a:r>
            <a:endParaRPr b="1">
              <a:latin typeface="Roboto"/>
              <a:ea typeface="Roboto"/>
              <a:cs typeface="Roboto"/>
              <a:sym typeface="Roboto"/>
            </a:endParaRPr>
          </a:p>
          <a:p>
            <a:pPr indent="0" lvl="0" marL="0" rtl="0" algn="l">
              <a:spcBef>
                <a:spcPts val="1000"/>
              </a:spcBef>
              <a:spcAft>
                <a:spcPts val="0"/>
              </a:spcAft>
              <a:buNone/>
            </a:pPr>
            <a:r>
              <a:t/>
            </a:r>
            <a:endParaRPr/>
          </a:p>
        </p:txBody>
      </p:sp>
      <p:sp>
        <p:nvSpPr>
          <p:cNvPr id="361" name="Google Shape;361;g19fe66c84b5_1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9ba5c5ea05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Font typeface="Calibri"/>
              <a:buChar char="●"/>
            </a:pPr>
            <a:r>
              <a:rPr lang="en-US" sz="1100"/>
              <a:t>Around $14 per hour is equal to the $29,000 per year 60% income.</a:t>
            </a:r>
            <a:endParaRPr sz="1100"/>
          </a:p>
          <a:p>
            <a:pPr indent="-298450" lvl="0" marL="457200" rtl="0" algn="l">
              <a:lnSpc>
                <a:spcPct val="115000"/>
              </a:lnSpc>
              <a:spcBef>
                <a:spcPts val="0"/>
              </a:spcBef>
              <a:spcAft>
                <a:spcPts val="0"/>
              </a:spcAft>
              <a:buClr>
                <a:schemeClr val="dk1"/>
              </a:buClr>
              <a:buSzPts val="1100"/>
              <a:buFont typeface="Calibri"/>
              <a:buChar char="●"/>
            </a:pPr>
            <a:r>
              <a:rPr lang="en-US" sz="1100"/>
              <a:t>On this document, Bayfield and Ashland counties are the same and can be found towards the bottom of the document as a non-metro county.  (Set by HUD)</a:t>
            </a:r>
            <a:endParaRPr sz="1100"/>
          </a:p>
          <a:p>
            <a:pPr indent="0" lvl="0" marL="1828800" rtl="0" algn="l">
              <a:lnSpc>
                <a:spcPct val="115000"/>
              </a:lnSpc>
              <a:spcBef>
                <a:spcPts val="0"/>
              </a:spcBef>
              <a:spcAft>
                <a:spcPts val="0"/>
              </a:spcAft>
              <a:buClr>
                <a:schemeClr val="dk1"/>
              </a:buClr>
              <a:buSzPts val="1100"/>
              <a:buFont typeface="Arial"/>
              <a:buNone/>
            </a:pPr>
            <a:r>
              <a:rPr lang="en-US" sz="1100"/>
              <a:t>60% - 2 person HH:  $38,580</a:t>
            </a:r>
            <a:endParaRPr sz="1100"/>
          </a:p>
          <a:p>
            <a:pPr indent="0" lvl="0" marL="1828800" rtl="0" algn="l">
              <a:lnSpc>
                <a:spcPct val="115000"/>
              </a:lnSpc>
              <a:spcBef>
                <a:spcPts val="0"/>
              </a:spcBef>
              <a:spcAft>
                <a:spcPts val="0"/>
              </a:spcAft>
              <a:buClr>
                <a:schemeClr val="dk1"/>
              </a:buClr>
              <a:buSzPts val="1100"/>
              <a:buFont typeface="Arial"/>
              <a:buNone/>
            </a:pPr>
            <a:r>
              <a:rPr lang="en-US" sz="1100"/>
              <a:t>60% - 4 person HH:  $48,180</a:t>
            </a:r>
            <a:endParaRPr sz="1100"/>
          </a:p>
          <a:p>
            <a:pPr indent="0" lvl="0" marL="1828800" rtl="0" algn="l">
              <a:lnSpc>
                <a:spcPct val="115000"/>
              </a:lnSpc>
              <a:spcBef>
                <a:spcPts val="0"/>
              </a:spcBef>
              <a:spcAft>
                <a:spcPts val="0"/>
              </a:spcAft>
              <a:buClr>
                <a:schemeClr val="dk1"/>
              </a:buClr>
              <a:buSzPts val="1100"/>
              <a:buFont typeface="Arial"/>
              <a:buNone/>
            </a:pPr>
            <a:r>
              <a:rPr lang="en-US" sz="1100"/>
              <a:t>80% - 2 person HH: $51,442</a:t>
            </a:r>
            <a:endParaRPr sz="1100"/>
          </a:p>
          <a:p>
            <a:pPr indent="0" lvl="0" marL="1828800" rtl="0" algn="l">
              <a:lnSpc>
                <a:spcPct val="115000"/>
              </a:lnSpc>
              <a:spcBef>
                <a:spcPts val="0"/>
              </a:spcBef>
              <a:spcAft>
                <a:spcPts val="0"/>
              </a:spcAft>
              <a:buClr>
                <a:schemeClr val="dk1"/>
              </a:buClr>
              <a:buSzPts val="1100"/>
              <a:buFont typeface="Arial"/>
              <a:buNone/>
            </a:pPr>
            <a:r>
              <a:rPr lang="en-US" sz="1100"/>
              <a:t>80% - 4 person HH: $64,240</a:t>
            </a:r>
            <a:endParaRPr sz="1100"/>
          </a:p>
          <a:p>
            <a:pPr indent="0" lvl="0" marL="1828800" rtl="0" algn="l">
              <a:lnSpc>
                <a:spcPct val="115000"/>
              </a:lnSpc>
              <a:spcBef>
                <a:spcPts val="0"/>
              </a:spcBef>
              <a:spcAft>
                <a:spcPts val="0"/>
              </a:spcAft>
              <a:buClr>
                <a:schemeClr val="dk1"/>
              </a:buClr>
              <a:buSzPts val="1100"/>
              <a:buFont typeface="Arial"/>
              <a:buNone/>
            </a:pPr>
            <a:r>
              <a:rPr lang="en-US" sz="1100"/>
              <a:t>100% - 2 person HH: $64,300</a:t>
            </a:r>
            <a:endParaRPr sz="1100"/>
          </a:p>
          <a:p>
            <a:pPr indent="0" lvl="0" marL="1828800" rtl="0" algn="l">
              <a:lnSpc>
                <a:spcPct val="115000"/>
              </a:lnSpc>
              <a:spcBef>
                <a:spcPts val="0"/>
              </a:spcBef>
              <a:spcAft>
                <a:spcPts val="0"/>
              </a:spcAft>
              <a:buClr>
                <a:schemeClr val="dk1"/>
              </a:buClr>
              <a:buSzPts val="1100"/>
              <a:buFont typeface="Arial"/>
              <a:buNone/>
            </a:pPr>
            <a:r>
              <a:rPr lang="en-US" sz="1100"/>
              <a:t>100% - 4 person HH: $80,300</a:t>
            </a:r>
            <a:endParaRPr sz="1100"/>
          </a:p>
          <a:p>
            <a:pPr indent="0" lvl="0" marL="1828800" rtl="0" algn="l">
              <a:lnSpc>
                <a:spcPct val="115000"/>
              </a:lnSpc>
              <a:spcBef>
                <a:spcPts val="0"/>
              </a:spcBef>
              <a:spcAft>
                <a:spcPts val="0"/>
              </a:spcAft>
              <a:buClr>
                <a:schemeClr val="dk1"/>
              </a:buClr>
              <a:buSzPts val="1100"/>
              <a:buFont typeface="Arial"/>
              <a:buNone/>
            </a:pPr>
            <a:r>
              <a:rPr lang="en-US" sz="1100"/>
              <a:t>120%- 2 person HH: $77,162</a:t>
            </a:r>
            <a:endParaRPr sz="1100"/>
          </a:p>
          <a:p>
            <a:pPr indent="0" lvl="0" marL="1828800" rtl="0" algn="l">
              <a:lnSpc>
                <a:spcPct val="115000"/>
              </a:lnSpc>
              <a:spcBef>
                <a:spcPts val="0"/>
              </a:spcBef>
              <a:spcAft>
                <a:spcPts val="0"/>
              </a:spcAft>
              <a:buClr>
                <a:schemeClr val="dk1"/>
              </a:buClr>
              <a:buSzPts val="1100"/>
              <a:buFont typeface="Arial"/>
              <a:buNone/>
            </a:pPr>
            <a:r>
              <a:rPr lang="en-US" sz="1100"/>
              <a:t>120% - 4 person HH:  $96,362</a:t>
            </a:r>
            <a:endParaRPr sz="1100"/>
          </a:p>
          <a:p>
            <a:pPr indent="0" lvl="0" marL="1828800" rtl="0" algn="l">
              <a:lnSpc>
                <a:spcPct val="115000"/>
              </a:lnSpc>
              <a:spcBef>
                <a:spcPts val="0"/>
              </a:spcBef>
              <a:spcAft>
                <a:spcPts val="0"/>
              </a:spcAft>
              <a:buClr>
                <a:schemeClr val="dk1"/>
              </a:buClr>
              <a:buSzPts val="1100"/>
              <a:buFont typeface="Arial"/>
              <a:buNone/>
            </a:pPr>
            <a:r>
              <a:t/>
            </a:r>
            <a:endParaRPr sz="1100"/>
          </a:p>
          <a:p>
            <a:pPr indent="0" lvl="0" marL="1828800" rtl="0" algn="l">
              <a:lnSpc>
                <a:spcPct val="115000"/>
              </a:lnSpc>
              <a:spcBef>
                <a:spcPts val="0"/>
              </a:spcBef>
              <a:spcAft>
                <a:spcPts val="0"/>
              </a:spcAft>
              <a:buClr>
                <a:schemeClr val="dk1"/>
              </a:buClr>
              <a:buSzPts val="1100"/>
              <a:buFont typeface="Arial"/>
              <a:buNone/>
            </a:pPr>
            <a:r>
              <a:t/>
            </a:r>
            <a:endParaRPr sz="1100"/>
          </a:p>
          <a:p>
            <a:pPr indent="0" lvl="0" marL="0" rtl="0" algn="l">
              <a:spcBef>
                <a:spcPts val="0"/>
              </a:spcBef>
              <a:spcAft>
                <a:spcPts val="0"/>
              </a:spcAft>
              <a:buNone/>
            </a:pPr>
            <a:r>
              <a:rPr lang="en-US"/>
              <a:t>Hourly Rate Ashland</a:t>
            </a:r>
            <a:endParaRPr/>
          </a:p>
          <a:p>
            <a:pPr indent="0" lvl="0" marL="0" rtl="0" algn="l">
              <a:spcBef>
                <a:spcPts val="0"/>
              </a:spcBef>
              <a:spcAft>
                <a:spcPts val="0"/>
              </a:spcAft>
              <a:buNone/>
            </a:pPr>
            <a:r>
              <a:rPr lang="en-US"/>
              <a:t>60% - $13.81</a:t>
            </a:r>
            <a:endParaRPr/>
          </a:p>
          <a:p>
            <a:pPr indent="0" lvl="0" marL="0" rtl="0" algn="l">
              <a:spcBef>
                <a:spcPts val="0"/>
              </a:spcBef>
              <a:spcAft>
                <a:spcPts val="0"/>
              </a:spcAft>
              <a:buNone/>
            </a:pPr>
            <a:r>
              <a:rPr lang="en-US"/>
              <a:t>80% - $18.41</a:t>
            </a:r>
            <a:endParaRPr/>
          </a:p>
          <a:p>
            <a:pPr indent="0" lvl="0" marL="0" rtl="0" algn="l">
              <a:spcBef>
                <a:spcPts val="0"/>
              </a:spcBef>
              <a:spcAft>
                <a:spcPts val="0"/>
              </a:spcAft>
              <a:buNone/>
            </a:pPr>
            <a:r>
              <a:rPr lang="en-US"/>
              <a:t>100% - 23.00</a:t>
            </a:r>
            <a:endParaRPr/>
          </a:p>
          <a:p>
            <a:pPr indent="0" lvl="0" marL="0" rtl="0" algn="l">
              <a:spcBef>
                <a:spcPts val="0"/>
              </a:spcBef>
              <a:spcAft>
                <a:spcPts val="0"/>
              </a:spcAft>
              <a:buNone/>
            </a:pPr>
            <a:r>
              <a:rPr lang="en-US"/>
              <a:t>120% - $27.62</a:t>
            </a:r>
            <a:endParaRPr/>
          </a:p>
          <a:p>
            <a:pPr indent="0" lvl="0" marL="0" rtl="0" algn="l">
              <a:spcBef>
                <a:spcPts val="0"/>
              </a:spcBef>
              <a:spcAft>
                <a:spcPts val="0"/>
              </a:spcAft>
              <a:buNone/>
            </a:pPr>
            <a:r>
              <a:rPr lang="en-US"/>
              <a:t>Hourly Rate Bayfield County</a:t>
            </a:r>
            <a:endParaRPr/>
          </a:p>
          <a:p>
            <a:pPr indent="0" lvl="0" marL="0" rtl="0" algn="l">
              <a:spcBef>
                <a:spcPts val="0"/>
              </a:spcBef>
              <a:spcAft>
                <a:spcPts val="0"/>
              </a:spcAft>
              <a:buNone/>
            </a:pPr>
            <a:r>
              <a:rPr lang="en-US"/>
              <a:t>60% - $16.52</a:t>
            </a:r>
            <a:endParaRPr/>
          </a:p>
          <a:p>
            <a:pPr indent="0" lvl="0" marL="0" rtl="0" algn="l">
              <a:spcBef>
                <a:spcPts val="0"/>
              </a:spcBef>
              <a:spcAft>
                <a:spcPts val="0"/>
              </a:spcAft>
              <a:buNone/>
            </a:pPr>
            <a:r>
              <a:rPr lang="en-US"/>
              <a:t>80%- $22.02</a:t>
            </a:r>
            <a:endParaRPr/>
          </a:p>
          <a:p>
            <a:pPr indent="0" lvl="0" marL="0" rtl="0" algn="l">
              <a:spcBef>
                <a:spcPts val="0"/>
              </a:spcBef>
              <a:spcAft>
                <a:spcPts val="0"/>
              </a:spcAft>
              <a:buNone/>
            </a:pPr>
            <a:r>
              <a:rPr lang="en-US"/>
              <a:t>100%- $27.53</a:t>
            </a:r>
            <a:endParaRPr/>
          </a:p>
          <a:p>
            <a:pPr indent="0" lvl="0" marL="0" rtl="0" algn="l">
              <a:spcBef>
                <a:spcPts val="0"/>
              </a:spcBef>
              <a:spcAft>
                <a:spcPts val="0"/>
              </a:spcAft>
              <a:buNone/>
            </a:pPr>
            <a:r>
              <a:rPr lang="en-US"/>
              <a:t>120% - $33.03</a:t>
            </a:r>
            <a:endParaRPr/>
          </a:p>
        </p:txBody>
      </p:sp>
      <p:sp>
        <p:nvSpPr>
          <p:cNvPr id="373" name="Google Shape;373;g19ba5c5ea05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b8fab4bbd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Font typeface="Calibri"/>
              <a:buChar char="●"/>
            </a:pPr>
            <a:r>
              <a:rPr lang="en-US" sz="1100"/>
              <a:t>Around $14 per hour is equal to the $29,000 per year 60% income.</a:t>
            </a:r>
            <a:endParaRPr sz="1100"/>
          </a:p>
          <a:p>
            <a:pPr indent="-298450" lvl="0" marL="457200" rtl="0" algn="l">
              <a:lnSpc>
                <a:spcPct val="115000"/>
              </a:lnSpc>
              <a:spcBef>
                <a:spcPts val="0"/>
              </a:spcBef>
              <a:spcAft>
                <a:spcPts val="0"/>
              </a:spcAft>
              <a:buClr>
                <a:schemeClr val="dk1"/>
              </a:buClr>
              <a:buSzPts val="1100"/>
              <a:buFont typeface="Calibri"/>
              <a:buChar char="●"/>
            </a:pPr>
            <a:r>
              <a:rPr lang="en-US" sz="1100"/>
              <a:t>On this document, Bayfield and Ashland counties are the same and can be found towards the bottom of the document as a non-metro county.  (Set by HUD)</a:t>
            </a:r>
            <a:endParaRPr sz="1100"/>
          </a:p>
          <a:p>
            <a:pPr indent="0" lvl="0" marL="1828800" rtl="0" algn="l">
              <a:lnSpc>
                <a:spcPct val="115000"/>
              </a:lnSpc>
              <a:spcBef>
                <a:spcPts val="0"/>
              </a:spcBef>
              <a:spcAft>
                <a:spcPts val="0"/>
              </a:spcAft>
              <a:buClr>
                <a:schemeClr val="dk1"/>
              </a:buClr>
              <a:buSzPts val="1100"/>
              <a:buFont typeface="Arial"/>
              <a:buNone/>
            </a:pPr>
            <a:r>
              <a:rPr lang="en-US" sz="1100"/>
              <a:t>60% - 2 person HH:  $38,580</a:t>
            </a:r>
            <a:endParaRPr sz="1100"/>
          </a:p>
          <a:p>
            <a:pPr indent="0" lvl="0" marL="1828800" rtl="0" algn="l">
              <a:lnSpc>
                <a:spcPct val="115000"/>
              </a:lnSpc>
              <a:spcBef>
                <a:spcPts val="0"/>
              </a:spcBef>
              <a:spcAft>
                <a:spcPts val="0"/>
              </a:spcAft>
              <a:buClr>
                <a:schemeClr val="dk1"/>
              </a:buClr>
              <a:buSzPts val="1100"/>
              <a:buFont typeface="Arial"/>
              <a:buNone/>
            </a:pPr>
            <a:r>
              <a:rPr lang="en-US" sz="1100"/>
              <a:t>60% - 4 person HH:  $48,180</a:t>
            </a:r>
            <a:endParaRPr sz="1100"/>
          </a:p>
          <a:p>
            <a:pPr indent="0" lvl="0" marL="1828800" rtl="0" algn="l">
              <a:lnSpc>
                <a:spcPct val="115000"/>
              </a:lnSpc>
              <a:spcBef>
                <a:spcPts val="0"/>
              </a:spcBef>
              <a:spcAft>
                <a:spcPts val="0"/>
              </a:spcAft>
              <a:buClr>
                <a:schemeClr val="dk1"/>
              </a:buClr>
              <a:buSzPts val="1100"/>
              <a:buFont typeface="Arial"/>
              <a:buNone/>
            </a:pPr>
            <a:r>
              <a:rPr lang="en-US" sz="1100"/>
              <a:t>80% - 2 person HH: $51,442</a:t>
            </a:r>
            <a:endParaRPr sz="1100"/>
          </a:p>
          <a:p>
            <a:pPr indent="0" lvl="0" marL="1828800" rtl="0" algn="l">
              <a:lnSpc>
                <a:spcPct val="115000"/>
              </a:lnSpc>
              <a:spcBef>
                <a:spcPts val="0"/>
              </a:spcBef>
              <a:spcAft>
                <a:spcPts val="0"/>
              </a:spcAft>
              <a:buClr>
                <a:schemeClr val="dk1"/>
              </a:buClr>
              <a:buSzPts val="1100"/>
              <a:buFont typeface="Arial"/>
              <a:buNone/>
            </a:pPr>
            <a:r>
              <a:rPr lang="en-US" sz="1100"/>
              <a:t>80% - 4 person HH: $64,240</a:t>
            </a:r>
            <a:endParaRPr sz="1100"/>
          </a:p>
          <a:p>
            <a:pPr indent="0" lvl="0" marL="1828800" rtl="0" algn="l">
              <a:lnSpc>
                <a:spcPct val="115000"/>
              </a:lnSpc>
              <a:spcBef>
                <a:spcPts val="0"/>
              </a:spcBef>
              <a:spcAft>
                <a:spcPts val="0"/>
              </a:spcAft>
              <a:buClr>
                <a:schemeClr val="dk1"/>
              </a:buClr>
              <a:buSzPts val="1100"/>
              <a:buFont typeface="Arial"/>
              <a:buNone/>
            </a:pPr>
            <a:r>
              <a:rPr lang="en-US" sz="1100"/>
              <a:t>100% - 2 person HH: $64,300</a:t>
            </a:r>
            <a:endParaRPr sz="1100"/>
          </a:p>
          <a:p>
            <a:pPr indent="0" lvl="0" marL="1828800" rtl="0" algn="l">
              <a:lnSpc>
                <a:spcPct val="115000"/>
              </a:lnSpc>
              <a:spcBef>
                <a:spcPts val="0"/>
              </a:spcBef>
              <a:spcAft>
                <a:spcPts val="0"/>
              </a:spcAft>
              <a:buClr>
                <a:schemeClr val="dk1"/>
              </a:buClr>
              <a:buSzPts val="1100"/>
              <a:buFont typeface="Arial"/>
              <a:buNone/>
            </a:pPr>
            <a:r>
              <a:rPr lang="en-US" sz="1100"/>
              <a:t>100% - 4 person HH: $80,300</a:t>
            </a:r>
            <a:endParaRPr sz="1100"/>
          </a:p>
          <a:p>
            <a:pPr indent="0" lvl="0" marL="1828800" rtl="0" algn="l">
              <a:lnSpc>
                <a:spcPct val="115000"/>
              </a:lnSpc>
              <a:spcBef>
                <a:spcPts val="0"/>
              </a:spcBef>
              <a:spcAft>
                <a:spcPts val="0"/>
              </a:spcAft>
              <a:buClr>
                <a:schemeClr val="dk1"/>
              </a:buClr>
              <a:buSzPts val="1100"/>
              <a:buFont typeface="Arial"/>
              <a:buNone/>
            </a:pPr>
            <a:r>
              <a:rPr lang="en-US" sz="1100"/>
              <a:t>120%- 2 person HH: $77,162</a:t>
            </a:r>
            <a:endParaRPr sz="1100"/>
          </a:p>
          <a:p>
            <a:pPr indent="0" lvl="0" marL="1828800" rtl="0" algn="l">
              <a:lnSpc>
                <a:spcPct val="115000"/>
              </a:lnSpc>
              <a:spcBef>
                <a:spcPts val="0"/>
              </a:spcBef>
              <a:spcAft>
                <a:spcPts val="0"/>
              </a:spcAft>
              <a:buClr>
                <a:schemeClr val="dk1"/>
              </a:buClr>
              <a:buSzPts val="1100"/>
              <a:buFont typeface="Arial"/>
              <a:buNone/>
            </a:pPr>
            <a:r>
              <a:rPr lang="en-US" sz="1100"/>
              <a:t>120% - 4 person HH:  $96,362</a:t>
            </a:r>
            <a:endParaRPr sz="1100"/>
          </a:p>
          <a:p>
            <a:pPr indent="0" lvl="0" marL="1828800" rtl="0" algn="l">
              <a:lnSpc>
                <a:spcPct val="115000"/>
              </a:lnSpc>
              <a:spcBef>
                <a:spcPts val="0"/>
              </a:spcBef>
              <a:spcAft>
                <a:spcPts val="0"/>
              </a:spcAft>
              <a:buClr>
                <a:schemeClr val="dk1"/>
              </a:buClr>
              <a:buSzPts val="1100"/>
              <a:buFont typeface="Arial"/>
              <a:buNone/>
            </a:pPr>
            <a:r>
              <a:t/>
            </a:r>
            <a:endParaRPr sz="1100"/>
          </a:p>
          <a:p>
            <a:pPr indent="0" lvl="0" marL="1828800" rtl="0" algn="l">
              <a:lnSpc>
                <a:spcPct val="115000"/>
              </a:lnSpc>
              <a:spcBef>
                <a:spcPts val="0"/>
              </a:spcBef>
              <a:spcAft>
                <a:spcPts val="0"/>
              </a:spcAft>
              <a:buClr>
                <a:schemeClr val="dk1"/>
              </a:buClr>
              <a:buSzPts val="1100"/>
              <a:buFont typeface="Arial"/>
              <a:buNone/>
            </a:pPr>
            <a:r>
              <a:t/>
            </a:r>
            <a:endParaRPr sz="1100"/>
          </a:p>
          <a:p>
            <a:pPr indent="0" lvl="0" marL="0" rtl="0" algn="l">
              <a:spcBef>
                <a:spcPts val="0"/>
              </a:spcBef>
              <a:spcAft>
                <a:spcPts val="0"/>
              </a:spcAft>
              <a:buNone/>
            </a:pPr>
            <a:r>
              <a:rPr lang="en-US"/>
              <a:t>Hourly Rate Ashland</a:t>
            </a:r>
            <a:endParaRPr/>
          </a:p>
          <a:p>
            <a:pPr indent="0" lvl="0" marL="0" rtl="0" algn="l">
              <a:spcBef>
                <a:spcPts val="0"/>
              </a:spcBef>
              <a:spcAft>
                <a:spcPts val="0"/>
              </a:spcAft>
              <a:buNone/>
            </a:pPr>
            <a:r>
              <a:rPr lang="en-US"/>
              <a:t>60% - $13.81</a:t>
            </a:r>
            <a:endParaRPr/>
          </a:p>
          <a:p>
            <a:pPr indent="0" lvl="0" marL="0" rtl="0" algn="l">
              <a:spcBef>
                <a:spcPts val="0"/>
              </a:spcBef>
              <a:spcAft>
                <a:spcPts val="0"/>
              </a:spcAft>
              <a:buNone/>
            </a:pPr>
            <a:r>
              <a:rPr lang="en-US"/>
              <a:t>80% - $18.41</a:t>
            </a:r>
            <a:endParaRPr/>
          </a:p>
          <a:p>
            <a:pPr indent="0" lvl="0" marL="0" rtl="0" algn="l">
              <a:spcBef>
                <a:spcPts val="0"/>
              </a:spcBef>
              <a:spcAft>
                <a:spcPts val="0"/>
              </a:spcAft>
              <a:buNone/>
            </a:pPr>
            <a:r>
              <a:rPr lang="en-US"/>
              <a:t>100% - 23.00</a:t>
            </a:r>
            <a:endParaRPr/>
          </a:p>
          <a:p>
            <a:pPr indent="0" lvl="0" marL="0" rtl="0" algn="l">
              <a:spcBef>
                <a:spcPts val="0"/>
              </a:spcBef>
              <a:spcAft>
                <a:spcPts val="0"/>
              </a:spcAft>
              <a:buNone/>
            </a:pPr>
            <a:r>
              <a:rPr lang="en-US"/>
              <a:t>120% - $27.62</a:t>
            </a:r>
            <a:endParaRPr/>
          </a:p>
          <a:p>
            <a:pPr indent="0" lvl="0" marL="0" rtl="0" algn="l">
              <a:spcBef>
                <a:spcPts val="0"/>
              </a:spcBef>
              <a:spcAft>
                <a:spcPts val="0"/>
              </a:spcAft>
              <a:buNone/>
            </a:pPr>
            <a:r>
              <a:rPr lang="en-US"/>
              <a:t>Hourly Rate Bayfield County</a:t>
            </a:r>
            <a:endParaRPr/>
          </a:p>
          <a:p>
            <a:pPr indent="0" lvl="0" marL="0" rtl="0" algn="l">
              <a:spcBef>
                <a:spcPts val="0"/>
              </a:spcBef>
              <a:spcAft>
                <a:spcPts val="0"/>
              </a:spcAft>
              <a:buNone/>
            </a:pPr>
            <a:r>
              <a:rPr lang="en-US"/>
              <a:t>60% - $16.52</a:t>
            </a:r>
            <a:endParaRPr/>
          </a:p>
          <a:p>
            <a:pPr indent="0" lvl="0" marL="0" rtl="0" algn="l">
              <a:spcBef>
                <a:spcPts val="0"/>
              </a:spcBef>
              <a:spcAft>
                <a:spcPts val="0"/>
              </a:spcAft>
              <a:buNone/>
            </a:pPr>
            <a:r>
              <a:rPr lang="en-US"/>
              <a:t>80%- $22.02</a:t>
            </a:r>
            <a:endParaRPr/>
          </a:p>
          <a:p>
            <a:pPr indent="0" lvl="0" marL="0" rtl="0" algn="l">
              <a:spcBef>
                <a:spcPts val="0"/>
              </a:spcBef>
              <a:spcAft>
                <a:spcPts val="0"/>
              </a:spcAft>
              <a:buNone/>
            </a:pPr>
            <a:r>
              <a:rPr lang="en-US"/>
              <a:t>100%- $27.53</a:t>
            </a:r>
            <a:endParaRPr/>
          </a:p>
          <a:p>
            <a:pPr indent="0" lvl="0" marL="0" rtl="0" algn="l">
              <a:spcBef>
                <a:spcPts val="0"/>
              </a:spcBef>
              <a:spcAft>
                <a:spcPts val="0"/>
              </a:spcAft>
              <a:buNone/>
            </a:pPr>
            <a:r>
              <a:rPr lang="en-US"/>
              <a:t>120% - $33.03</a:t>
            </a:r>
            <a:endParaRPr/>
          </a:p>
        </p:txBody>
      </p:sp>
      <p:sp>
        <p:nvSpPr>
          <p:cNvPr id="386" name="Google Shape;386;g1b8fab4bbd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9fe66c84b5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2-12 homes could include duplex or four plex-not necessarily 12 single family homes in one location</a:t>
            </a:r>
            <a:endParaRPr/>
          </a:p>
        </p:txBody>
      </p:sp>
      <p:sp>
        <p:nvSpPr>
          <p:cNvPr id="398" name="Google Shape;398;g19fe66c84b5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9ba5c5ea05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Position has been established in cooperation/coordination with the UW-Extension office and Bayfield County Government. </a:t>
            </a:r>
            <a:endParaRPr i="1"/>
          </a:p>
        </p:txBody>
      </p:sp>
      <p:sp>
        <p:nvSpPr>
          <p:cNvPr id="410" name="Google Shape;410;g19ba5c5ea05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9fe66c84b5_1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ONLY an IDEA. There would be a lot of working parts with attorney’s to further this agenda. </a:t>
            </a:r>
            <a:endParaRPr/>
          </a:p>
          <a:p>
            <a:pPr indent="0" lvl="0" marL="0" rtl="0" algn="l">
              <a:spcBef>
                <a:spcPts val="0"/>
              </a:spcBef>
              <a:spcAft>
                <a:spcPts val="0"/>
              </a:spcAft>
              <a:buNone/>
            </a:pPr>
            <a:r>
              <a:rPr lang="en-US"/>
              <a:t>2 parts to the process. </a:t>
            </a:r>
            <a:endParaRPr/>
          </a:p>
          <a:p>
            <a:pPr indent="0" lvl="0" marL="0" rtl="0" algn="l">
              <a:spcBef>
                <a:spcPts val="0"/>
              </a:spcBef>
              <a:spcAft>
                <a:spcPts val="0"/>
              </a:spcAft>
              <a:buNone/>
            </a:pPr>
            <a:r>
              <a:rPr lang="en-US"/>
              <a:t>Part A:2% interest loan to the developer.</a:t>
            </a:r>
            <a:endParaRPr/>
          </a:p>
          <a:p>
            <a:pPr indent="0" lvl="0" marL="0" rtl="0" algn="l">
              <a:spcBef>
                <a:spcPts val="0"/>
              </a:spcBef>
              <a:spcAft>
                <a:spcPts val="0"/>
              </a:spcAft>
              <a:buNone/>
            </a:pPr>
            <a:r>
              <a:rPr lang="en-US"/>
              <a:t>Part B: Purchase price subsidy when units are sold to qualified buyers</a:t>
            </a:r>
            <a:endParaRPr/>
          </a:p>
        </p:txBody>
      </p:sp>
      <p:sp>
        <p:nvSpPr>
          <p:cNvPr id="422" name="Google Shape;422;g19fe66c84b5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9fe66c84b5_1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Deed Restriction thoughts:</a:t>
            </a:r>
            <a:endParaRPr i="1"/>
          </a:p>
          <a:p>
            <a:pPr indent="0" lvl="0" marL="0" rtl="0" algn="l">
              <a:spcBef>
                <a:spcPts val="0"/>
              </a:spcBef>
              <a:spcAft>
                <a:spcPts val="0"/>
              </a:spcAft>
              <a:buNone/>
            </a:pPr>
            <a:r>
              <a:rPr i="1" lang="en-US"/>
              <a:t>% of income limited on the original purchase price of home. Anything over that would revert back to the loan/subsidy program</a:t>
            </a:r>
            <a:endParaRPr i="1"/>
          </a:p>
          <a:p>
            <a:pPr indent="0" lvl="0" marL="0" rtl="0" algn="l">
              <a:spcBef>
                <a:spcPts val="0"/>
              </a:spcBef>
              <a:spcAft>
                <a:spcPts val="0"/>
              </a:spcAft>
              <a:buNone/>
            </a:pPr>
            <a:r>
              <a:rPr i="1" lang="en-US"/>
              <a:t>Homes would have to be sold at or below original purchase price by the homeowner to another qualified home buyer</a:t>
            </a:r>
            <a:endParaRPr i="1"/>
          </a:p>
        </p:txBody>
      </p:sp>
      <p:sp>
        <p:nvSpPr>
          <p:cNvPr id="435" name="Google Shape;435;g19fe66c84b5_1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9fe66c84b5_1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1828800" rtl="0" algn="l">
              <a:lnSpc>
                <a:spcPct val="115000"/>
              </a:lnSpc>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US"/>
              <a:t>Hourly Rate Ashland</a:t>
            </a:r>
            <a:endParaRPr/>
          </a:p>
          <a:p>
            <a:pPr indent="0" lvl="0" marL="0" rtl="0" algn="l">
              <a:spcBef>
                <a:spcPts val="0"/>
              </a:spcBef>
              <a:spcAft>
                <a:spcPts val="0"/>
              </a:spcAft>
              <a:buClr>
                <a:schemeClr val="dk1"/>
              </a:buClr>
              <a:buSzPts val="1100"/>
              <a:buFont typeface="Arial"/>
              <a:buNone/>
            </a:pPr>
            <a:r>
              <a:rPr lang="en-US"/>
              <a:t>60% - $13.81</a:t>
            </a:r>
            <a:endParaRPr/>
          </a:p>
          <a:p>
            <a:pPr indent="0" lvl="0" marL="0" rtl="0" algn="l">
              <a:spcBef>
                <a:spcPts val="0"/>
              </a:spcBef>
              <a:spcAft>
                <a:spcPts val="0"/>
              </a:spcAft>
              <a:buClr>
                <a:schemeClr val="dk1"/>
              </a:buClr>
              <a:buSzPts val="1100"/>
              <a:buFont typeface="Arial"/>
              <a:buNone/>
            </a:pPr>
            <a:r>
              <a:rPr lang="en-US"/>
              <a:t>80% - $18.41</a:t>
            </a:r>
            <a:endParaRPr/>
          </a:p>
          <a:p>
            <a:pPr indent="0" lvl="0" marL="0" rtl="0" algn="l">
              <a:spcBef>
                <a:spcPts val="0"/>
              </a:spcBef>
              <a:spcAft>
                <a:spcPts val="0"/>
              </a:spcAft>
              <a:buClr>
                <a:schemeClr val="dk1"/>
              </a:buClr>
              <a:buSzPts val="1100"/>
              <a:buFont typeface="Arial"/>
              <a:buNone/>
            </a:pPr>
            <a:r>
              <a:rPr lang="en-US"/>
              <a:t>100% - 23.00</a:t>
            </a:r>
            <a:endParaRPr/>
          </a:p>
          <a:p>
            <a:pPr indent="0" lvl="0" marL="0" rtl="0" algn="l">
              <a:spcBef>
                <a:spcPts val="0"/>
              </a:spcBef>
              <a:spcAft>
                <a:spcPts val="0"/>
              </a:spcAft>
              <a:buClr>
                <a:schemeClr val="dk1"/>
              </a:buClr>
              <a:buSzPts val="1100"/>
              <a:buFont typeface="Arial"/>
              <a:buNone/>
            </a:pPr>
            <a:r>
              <a:rPr lang="en-US"/>
              <a:t>120% - $27.62</a:t>
            </a:r>
            <a:endParaRPr/>
          </a:p>
          <a:p>
            <a:pPr indent="0" lvl="0" marL="0" rtl="0" algn="l">
              <a:spcBef>
                <a:spcPts val="0"/>
              </a:spcBef>
              <a:spcAft>
                <a:spcPts val="0"/>
              </a:spcAft>
              <a:buClr>
                <a:schemeClr val="dk1"/>
              </a:buClr>
              <a:buSzPts val="1100"/>
              <a:buFont typeface="Arial"/>
              <a:buNone/>
            </a:pPr>
            <a:r>
              <a:rPr lang="en-US"/>
              <a:t>Hourly Rate Bayfield County</a:t>
            </a:r>
            <a:endParaRPr/>
          </a:p>
          <a:p>
            <a:pPr indent="0" lvl="0" marL="0" rtl="0" algn="l">
              <a:spcBef>
                <a:spcPts val="0"/>
              </a:spcBef>
              <a:spcAft>
                <a:spcPts val="0"/>
              </a:spcAft>
              <a:buClr>
                <a:schemeClr val="dk1"/>
              </a:buClr>
              <a:buSzPts val="1100"/>
              <a:buFont typeface="Arial"/>
              <a:buNone/>
            </a:pPr>
            <a:r>
              <a:rPr lang="en-US"/>
              <a:t>60% - $16.52</a:t>
            </a:r>
            <a:endParaRPr/>
          </a:p>
          <a:p>
            <a:pPr indent="0" lvl="0" marL="0" rtl="0" algn="l">
              <a:spcBef>
                <a:spcPts val="0"/>
              </a:spcBef>
              <a:spcAft>
                <a:spcPts val="0"/>
              </a:spcAft>
              <a:buClr>
                <a:schemeClr val="dk1"/>
              </a:buClr>
              <a:buSzPts val="1100"/>
              <a:buFont typeface="Arial"/>
              <a:buNone/>
            </a:pPr>
            <a:r>
              <a:rPr lang="en-US"/>
              <a:t>80%- $22.02</a:t>
            </a:r>
            <a:endParaRPr/>
          </a:p>
          <a:p>
            <a:pPr indent="0" lvl="0" marL="0" rtl="0" algn="l">
              <a:spcBef>
                <a:spcPts val="0"/>
              </a:spcBef>
              <a:spcAft>
                <a:spcPts val="0"/>
              </a:spcAft>
              <a:buClr>
                <a:schemeClr val="dk1"/>
              </a:buClr>
              <a:buSzPts val="1100"/>
              <a:buFont typeface="Arial"/>
              <a:buNone/>
            </a:pPr>
            <a:r>
              <a:rPr lang="en-US"/>
              <a:t>100%- $27.53</a:t>
            </a:r>
            <a:endParaRPr/>
          </a:p>
          <a:p>
            <a:pPr indent="0" lvl="0" marL="0" rtl="0" algn="l">
              <a:spcBef>
                <a:spcPts val="0"/>
              </a:spcBef>
              <a:spcAft>
                <a:spcPts val="0"/>
              </a:spcAft>
              <a:buClr>
                <a:schemeClr val="dk1"/>
              </a:buClr>
              <a:buSzPts val="1100"/>
              <a:buFont typeface="Arial"/>
              <a:buNone/>
            </a:pPr>
            <a:r>
              <a:rPr lang="en-US"/>
              <a:t>120% - $33.03</a:t>
            </a:r>
            <a:endParaRPr/>
          </a:p>
          <a:p>
            <a:pPr indent="0" lvl="0" marL="0" rtl="0" algn="l">
              <a:spcBef>
                <a:spcPts val="0"/>
              </a:spcBef>
              <a:spcAft>
                <a:spcPts val="0"/>
              </a:spcAft>
              <a:buNone/>
            </a:pPr>
            <a:r>
              <a:t/>
            </a:r>
            <a:endParaRPr i="1"/>
          </a:p>
        </p:txBody>
      </p:sp>
      <p:sp>
        <p:nvSpPr>
          <p:cNvPr id="447" name="Google Shape;447;g19fe66c84b5_1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9ba5c5ea05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95000"/>
              </a:lnSpc>
              <a:spcBef>
                <a:spcPts val="0"/>
              </a:spcBef>
              <a:spcAft>
                <a:spcPts val="0"/>
              </a:spcAft>
              <a:buNone/>
            </a:pPr>
            <a:r>
              <a:t/>
            </a:r>
            <a:endParaRPr i="1" sz="1800">
              <a:solidFill>
                <a:srgbClr val="1A1A1A"/>
              </a:solidFill>
              <a:latin typeface="Roboto"/>
              <a:ea typeface="Roboto"/>
              <a:cs typeface="Roboto"/>
              <a:sym typeface="Roboto"/>
            </a:endParaRPr>
          </a:p>
          <a:p>
            <a:pPr indent="-193675" lvl="0" marL="285750" rtl="0" algn="l">
              <a:spcBef>
                <a:spcPts val="1000"/>
              </a:spcBef>
              <a:spcAft>
                <a:spcPts val="0"/>
              </a:spcAft>
              <a:buClr>
                <a:schemeClr val="dk1"/>
              </a:buClr>
              <a:buSzPts val="1450"/>
              <a:buFont typeface="Courier New"/>
              <a:buNone/>
            </a:pPr>
            <a:r>
              <a:t/>
            </a:r>
            <a:endParaRPr sz="1450">
              <a:solidFill>
                <a:srgbClr val="005774"/>
              </a:solidFill>
              <a:latin typeface="Avenir"/>
              <a:ea typeface="Avenir"/>
              <a:cs typeface="Avenir"/>
              <a:sym typeface="Avenir"/>
            </a:endParaRPr>
          </a:p>
          <a:p>
            <a:pPr indent="0" lvl="0" marL="0" rtl="0" algn="l">
              <a:spcBef>
                <a:spcPts val="0"/>
              </a:spcBef>
              <a:spcAft>
                <a:spcPts val="0"/>
              </a:spcAft>
              <a:buNone/>
            </a:pPr>
            <a:r>
              <a:t/>
            </a:r>
            <a:endParaRPr/>
          </a:p>
        </p:txBody>
      </p:sp>
      <p:sp>
        <p:nvSpPr>
          <p:cNvPr id="458" name="Google Shape;458;g19ba5c5ea05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9ba5c5ea05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i="1"/>
          </a:p>
        </p:txBody>
      </p:sp>
      <p:sp>
        <p:nvSpPr>
          <p:cNvPr id="470" name="Google Shape;470;g19ba5c5ea05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b853eb6bab_0_2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g1b853eb6bab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b853eb6bab_0_2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g1b853eb6bab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b853eb6bab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g1b853eb6bab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b853eb6bab_0_2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g1b853eb6bab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b853eb6bab_0_3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501c3 possible to give donors a tax incentive?</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US"/>
              <a:t>Identify owners of vacant/derelict/con-compliant properties.</a:t>
            </a:r>
            <a:endParaRPr i="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45" name="Google Shape;545;g1b853eb6bab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b853eb6bab_0_3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g1b853eb6bab_0_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aea3058a18_5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If any part of this needs legislation to change/remove/add to current law, remember to identify and work with any groups who may be opposed.  Realtors should be at the top of that list.  Anything that limits the sale or uses of property will be challenged.</a:t>
            </a:r>
            <a:endParaRPr i="1"/>
          </a:p>
        </p:txBody>
      </p:sp>
      <p:sp>
        <p:nvSpPr>
          <p:cNvPr id="122" name="Google Shape;122;g1aea3058a18_5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b853eb6bab_0_3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Subsidy could also come from employers who want to incentivize new employees and current workers.</a:t>
            </a:r>
            <a:endParaRPr i="1"/>
          </a:p>
          <a:p>
            <a:pPr indent="0" lvl="0" marL="0" rtl="0" algn="l">
              <a:spcBef>
                <a:spcPts val="0"/>
              </a:spcBef>
              <a:spcAft>
                <a:spcPts val="0"/>
              </a:spcAft>
              <a:buNone/>
            </a:pPr>
            <a:r>
              <a:rPr i="1" lang="en-US"/>
              <a:t>As stated above, the concept of equity - and the social value of building wealth through home ownership - need to be re-imagined and fully understood.</a:t>
            </a:r>
            <a:endParaRPr i="1"/>
          </a:p>
          <a:p>
            <a:pPr indent="0" lvl="0" marL="0" rtl="0" algn="l">
              <a:spcBef>
                <a:spcPts val="0"/>
              </a:spcBef>
              <a:spcAft>
                <a:spcPts val="0"/>
              </a:spcAft>
              <a:buClr>
                <a:schemeClr val="dk1"/>
              </a:buClr>
              <a:buSzPts val="1100"/>
              <a:buFont typeface="Arial"/>
              <a:buNone/>
            </a:pPr>
            <a:r>
              <a:rPr i="1" lang="en-US"/>
              <a:t>Truly, at the heart of this model is a solid “but for”....but for this program, buyers would be excluded from ownership at all.  This option is a middle ground between renting (no equity) and conventional ownership (some day I’ll own this house and sell it for a great profit.)   With BOBI you will own a home, and upon selling it, end up far better off than if you had rented.  </a:t>
            </a:r>
            <a:endParaRPr i="1"/>
          </a:p>
        </p:txBody>
      </p:sp>
      <p:sp>
        <p:nvSpPr>
          <p:cNvPr id="572" name="Google Shape;572;g1b853eb6bab_0_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b853eb6bab_0_3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g1b853eb6bab_0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1b853eb6bab_0_3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g1b853eb6bab_0_3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b853eb6bab_0_3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1b853eb6bab_0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b853eb6bab_0_3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g1b853eb6bab_0_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1b853eb6bab_0_3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g1b853eb6bab_0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3" name="Google Shape;13;p4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4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5" name="Google Shape;15;p4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1"/>
                </a:solidFill>
                <a:latin typeface="Calibri"/>
                <a:ea typeface="Calibri"/>
                <a:cs typeface="Calibri"/>
                <a:sym typeface="Calibri"/>
              </a:defRPr>
            </a:lvl2pPr>
            <a:lvl3pPr indent="0" lvl="2" marL="0" marR="0" rtl="0" algn="l">
              <a:spcBef>
                <a:spcPts val="0"/>
              </a:spcBef>
              <a:buNone/>
              <a:defRPr b="0" i="0" sz="1800" u="none" cap="none" strike="noStrike">
                <a:solidFill>
                  <a:schemeClr val="lt1"/>
                </a:solidFill>
                <a:latin typeface="Calibri"/>
                <a:ea typeface="Calibri"/>
                <a:cs typeface="Calibri"/>
                <a:sym typeface="Calibri"/>
              </a:defRPr>
            </a:lvl3pPr>
            <a:lvl4pPr indent="0" lvl="3" marL="0" marR="0" rtl="0" algn="l">
              <a:spcBef>
                <a:spcPts val="0"/>
              </a:spcBef>
              <a:buNone/>
              <a:defRPr b="0" i="0" sz="1800" u="none" cap="none" strike="noStrike">
                <a:solidFill>
                  <a:schemeClr val="lt1"/>
                </a:solidFill>
                <a:latin typeface="Calibri"/>
                <a:ea typeface="Calibri"/>
                <a:cs typeface="Calibri"/>
                <a:sym typeface="Calibri"/>
              </a:defRPr>
            </a:lvl4pPr>
            <a:lvl5pPr indent="0" lvl="4" marL="0" marR="0" rtl="0" algn="l">
              <a:spcBef>
                <a:spcPts val="0"/>
              </a:spcBef>
              <a:buNone/>
              <a:defRPr b="0" i="0" sz="1800" u="none" cap="none" strike="noStrike">
                <a:solidFill>
                  <a:schemeClr val="lt1"/>
                </a:solidFill>
                <a:latin typeface="Calibri"/>
                <a:ea typeface="Calibri"/>
                <a:cs typeface="Calibri"/>
                <a:sym typeface="Calibri"/>
              </a:defRPr>
            </a:lvl5pPr>
            <a:lvl6pPr indent="0" lvl="5" marL="0" marR="0" rtl="0" algn="l">
              <a:spcBef>
                <a:spcPts val="0"/>
              </a:spcBef>
              <a:buNone/>
              <a:defRPr b="0" i="0" sz="1800" u="none" cap="none" strike="noStrike">
                <a:solidFill>
                  <a:schemeClr val="lt1"/>
                </a:solidFill>
                <a:latin typeface="Calibri"/>
                <a:ea typeface="Calibri"/>
                <a:cs typeface="Calibri"/>
                <a:sym typeface="Calibri"/>
              </a:defRPr>
            </a:lvl6pPr>
            <a:lvl7pPr indent="0" lvl="6" marL="0" marR="0" rtl="0" algn="l">
              <a:spcBef>
                <a:spcPts val="0"/>
              </a:spcBef>
              <a:buNone/>
              <a:defRPr b="0" i="0" sz="1800" u="none" cap="none" strike="noStrike">
                <a:solidFill>
                  <a:schemeClr val="lt1"/>
                </a:solidFill>
                <a:latin typeface="Calibri"/>
                <a:ea typeface="Calibri"/>
                <a:cs typeface="Calibri"/>
                <a:sym typeface="Calibri"/>
              </a:defRPr>
            </a:lvl7pPr>
            <a:lvl8pPr indent="0" lvl="7" marL="0" marR="0" rtl="0" algn="l">
              <a:spcBef>
                <a:spcPts val="0"/>
              </a:spcBef>
              <a:buNone/>
              <a:defRPr b="0" i="0" sz="1800" u="none" cap="none" strike="noStrike">
                <a:solidFill>
                  <a:schemeClr val="lt1"/>
                </a:solidFill>
                <a:latin typeface="Calibri"/>
                <a:ea typeface="Calibri"/>
                <a:cs typeface="Calibri"/>
                <a:sym typeface="Calibri"/>
              </a:defRPr>
            </a:lvl8pPr>
            <a:lvl9pPr indent="0" lvl="8" marL="0" marR="0" rtl="0" algn="l">
              <a:spcBef>
                <a:spcPts val="0"/>
              </a:spcBef>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1 Side Image">
  <p:cSld name="Title and Content with 1 Side Image">
    <p:spTree>
      <p:nvGrpSpPr>
        <p:cNvPr id="50" name="Shape 50"/>
        <p:cNvGrpSpPr/>
        <p:nvPr/>
      </p:nvGrpSpPr>
      <p:grpSpPr>
        <a:xfrm>
          <a:off x="0" y="0"/>
          <a:ext cx="0" cy="0"/>
          <a:chOff x="0" y="0"/>
          <a:chExt cx="0" cy="0"/>
        </a:xfrm>
      </p:grpSpPr>
      <p:sp>
        <p:nvSpPr>
          <p:cNvPr id="51" name="Google Shape;51;p48"/>
          <p:cNvSpPr txBox="1"/>
          <p:nvPr>
            <p:ph type="title"/>
          </p:nvPr>
        </p:nvSpPr>
        <p:spPr>
          <a:xfrm>
            <a:off x="390847" y="327657"/>
            <a:ext cx="8239747" cy="51640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168155"/>
              </a:buClr>
              <a:buSzPts val="3200"/>
              <a:buFont typeface="Arial"/>
              <a:buNone/>
              <a:defRPr b="0" i="0" sz="3200" u="none" cap="none" strike="noStrike">
                <a:solidFill>
                  <a:srgbClr val="16815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52" name="Google Shape;52;p48"/>
          <p:cNvCxnSpPr/>
          <p:nvPr/>
        </p:nvCxnSpPr>
        <p:spPr>
          <a:xfrm>
            <a:off x="390166" y="1034539"/>
            <a:ext cx="8239747" cy="0"/>
          </a:xfrm>
          <a:prstGeom prst="straightConnector1">
            <a:avLst/>
          </a:prstGeom>
          <a:noFill/>
          <a:ln cap="flat" cmpd="sng" w="9525">
            <a:solidFill>
              <a:srgbClr val="808184"/>
            </a:solidFill>
            <a:prstDash val="solid"/>
            <a:miter lim="800000"/>
            <a:headEnd len="sm" w="sm" type="none"/>
            <a:tailEnd len="sm" w="sm" type="none"/>
          </a:ln>
        </p:spPr>
      </p:cxnSp>
      <p:sp>
        <p:nvSpPr>
          <p:cNvPr id="53" name="Google Shape;53;p48"/>
          <p:cNvSpPr txBox="1"/>
          <p:nvPr>
            <p:ph idx="1" type="body"/>
          </p:nvPr>
        </p:nvSpPr>
        <p:spPr>
          <a:xfrm>
            <a:off x="390166" y="1225021"/>
            <a:ext cx="8240428" cy="45496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F3F3F"/>
              </a:buClr>
              <a:buSzPts val="2400"/>
              <a:buFont typeface="Arial"/>
              <a:buNone/>
              <a:defRPr b="0" i="0" sz="2400" u="none" cap="none" strike="noStrike">
                <a:solidFill>
                  <a:srgbClr val="3F3F3F"/>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48"/>
          <p:cNvSpPr/>
          <p:nvPr>
            <p:ph idx="2" type="pic"/>
          </p:nvPr>
        </p:nvSpPr>
        <p:spPr>
          <a:xfrm>
            <a:off x="8905875" y="0"/>
            <a:ext cx="3286125" cy="68580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Side Images">
  <p:cSld name="Title and Content with 2 Side Images">
    <p:spTree>
      <p:nvGrpSpPr>
        <p:cNvPr id="55" name="Shape 55"/>
        <p:cNvGrpSpPr/>
        <p:nvPr/>
      </p:nvGrpSpPr>
      <p:grpSpPr>
        <a:xfrm>
          <a:off x="0" y="0"/>
          <a:ext cx="0" cy="0"/>
          <a:chOff x="0" y="0"/>
          <a:chExt cx="0" cy="0"/>
        </a:xfrm>
      </p:grpSpPr>
      <p:sp>
        <p:nvSpPr>
          <p:cNvPr id="56" name="Google Shape;56;p49"/>
          <p:cNvSpPr txBox="1"/>
          <p:nvPr>
            <p:ph type="title"/>
          </p:nvPr>
        </p:nvSpPr>
        <p:spPr>
          <a:xfrm>
            <a:off x="390847" y="327657"/>
            <a:ext cx="8239747" cy="51640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168155"/>
              </a:buClr>
              <a:buSzPts val="3200"/>
              <a:buFont typeface="Arial"/>
              <a:buNone/>
              <a:defRPr b="0" i="0" sz="3200" u="none" cap="none" strike="noStrike">
                <a:solidFill>
                  <a:srgbClr val="16815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57" name="Google Shape;57;p49"/>
          <p:cNvCxnSpPr/>
          <p:nvPr/>
        </p:nvCxnSpPr>
        <p:spPr>
          <a:xfrm>
            <a:off x="390166" y="1034539"/>
            <a:ext cx="8239747" cy="0"/>
          </a:xfrm>
          <a:prstGeom prst="straightConnector1">
            <a:avLst/>
          </a:prstGeom>
          <a:noFill/>
          <a:ln cap="flat" cmpd="sng" w="9525">
            <a:solidFill>
              <a:srgbClr val="808184"/>
            </a:solidFill>
            <a:prstDash val="solid"/>
            <a:miter lim="800000"/>
            <a:headEnd len="sm" w="sm" type="none"/>
            <a:tailEnd len="sm" w="sm" type="none"/>
          </a:ln>
        </p:spPr>
      </p:cxnSp>
      <p:sp>
        <p:nvSpPr>
          <p:cNvPr id="58" name="Google Shape;58;p49"/>
          <p:cNvSpPr txBox="1"/>
          <p:nvPr>
            <p:ph idx="1" type="body"/>
          </p:nvPr>
        </p:nvSpPr>
        <p:spPr>
          <a:xfrm>
            <a:off x="390166" y="1225021"/>
            <a:ext cx="8240428" cy="45496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2400"/>
              <a:buFont typeface="Arial"/>
              <a:buNone/>
              <a:defRPr b="0" i="0" sz="2400" u="none" cap="none" strike="noStrike">
                <a:solidFill>
                  <a:srgbClr val="595959"/>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49"/>
          <p:cNvSpPr/>
          <p:nvPr>
            <p:ph idx="2" type="pic"/>
          </p:nvPr>
        </p:nvSpPr>
        <p:spPr>
          <a:xfrm>
            <a:off x="8905875" y="0"/>
            <a:ext cx="3286125" cy="2981734"/>
          </a:xfrm>
          <a:prstGeom prst="rect">
            <a:avLst/>
          </a:prstGeom>
          <a:noFill/>
          <a:ln>
            <a:noFill/>
          </a:ln>
        </p:spPr>
      </p:sp>
      <p:sp>
        <p:nvSpPr>
          <p:cNvPr id="60" name="Google Shape;60;p49"/>
          <p:cNvSpPr/>
          <p:nvPr>
            <p:ph idx="3" type="pic"/>
          </p:nvPr>
        </p:nvSpPr>
        <p:spPr>
          <a:xfrm>
            <a:off x="8905874" y="2981734"/>
            <a:ext cx="3286125" cy="3876266"/>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 Content w/Side Image">
  <p:cSld name="Title and 2 Column Content w/Side Image">
    <p:spTree>
      <p:nvGrpSpPr>
        <p:cNvPr id="61" name="Shape 61"/>
        <p:cNvGrpSpPr/>
        <p:nvPr/>
      </p:nvGrpSpPr>
      <p:grpSpPr>
        <a:xfrm>
          <a:off x="0" y="0"/>
          <a:ext cx="0" cy="0"/>
          <a:chOff x="0" y="0"/>
          <a:chExt cx="0" cy="0"/>
        </a:xfrm>
      </p:grpSpPr>
      <p:sp>
        <p:nvSpPr>
          <p:cNvPr id="62" name="Google Shape;62;p50"/>
          <p:cNvSpPr txBox="1"/>
          <p:nvPr>
            <p:ph type="title"/>
          </p:nvPr>
        </p:nvSpPr>
        <p:spPr>
          <a:xfrm>
            <a:off x="390847" y="327657"/>
            <a:ext cx="8239747" cy="51640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168155"/>
              </a:buClr>
              <a:buSzPts val="3200"/>
              <a:buFont typeface="Arial"/>
              <a:buNone/>
              <a:defRPr b="0" i="0" sz="3200" u="none" cap="none" strike="noStrike">
                <a:solidFill>
                  <a:srgbClr val="16815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63" name="Google Shape;63;p50"/>
          <p:cNvCxnSpPr/>
          <p:nvPr/>
        </p:nvCxnSpPr>
        <p:spPr>
          <a:xfrm>
            <a:off x="390166" y="1034539"/>
            <a:ext cx="8239747" cy="0"/>
          </a:xfrm>
          <a:prstGeom prst="straightConnector1">
            <a:avLst/>
          </a:prstGeom>
          <a:noFill/>
          <a:ln cap="flat" cmpd="sng" w="9525">
            <a:solidFill>
              <a:srgbClr val="808184"/>
            </a:solidFill>
            <a:prstDash val="solid"/>
            <a:miter lim="800000"/>
            <a:headEnd len="sm" w="sm" type="none"/>
            <a:tailEnd len="sm" w="sm" type="none"/>
          </a:ln>
        </p:spPr>
      </p:cxnSp>
      <p:sp>
        <p:nvSpPr>
          <p:cNvPr id="64" name="Google Shape;64;p50"/>
          <p:cNvSpPr txBox="1"/>
          <p:nvPr>
            <p:ph idx="1" type="body"/>
          </p:nvPr>
        </p:nvSpPr>
        <p:spPr>
          <a:xfrm>
            <a:off x="390166" y="1225021"/>
            <a:ext cx="3913477" cy="4549613"/>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50"/>
          <p:cNvSpPr/>
          <p:nvPr>
            <p:ph idx="2" type="pic"/>
          </p:nvPr>
        </p:nvSpPr>
        <p:spPr>
          <a:xfrm>
            <a:off x="8905875" y="-1"/>
            <a:ext cx="3286125" cy="6857995"/>
          </a:xfrm>
          <a:prstGeom prst="rect">
            <a:avLst/>
          </a:prstGeom>
          <a:noFill/>
          <a:ln>
            <a:noFill/>
          </a:ln>
        </p:spPr>
      </p:sp>
      <p:sp>
        <p:nvSpPr>
          <p:cNvPr id="66" name="Google Shape;66;p50"/>
          <p:cNvSpPr txBox="1"/>
          <p:nvPr>
            <p:ph idx="3" type="body"/>
          </p:nvPr>
        </p:nvSpPr>
        <p:spPr>
          <a:xfrm>
            <a:off x="4716436" y="1230842"/>
            <a:ext cx="3913477" cy="4549613"/>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Images">
  <p:cSld name="Title and 2 Images">
    <p:spTree>
      <p:nvGrpSpPr>
        <p:cNvPr id="67" name="Shape 67"/>
        <p:cNvGrpSpPr/>
        <p:nvPr/>
      </p:nvGrpSpPr>
      <p:grpSpPr>
        <a:xfrm>
          <a:off x="0" y="0"/>
          <a:ext cx="0" cy="0"/>
          <a:chOff x="0" y="0"/>
          <a:chExt cx="0" cy="0"/>
        </a:xfrm>
      </p:grpSpPr>
      <p:sp>
        <p:nvSpPr>
          <p:cNvPr id="68" name="Google Shape;68;p51"/>
          <p:cNvSpPr txBox="1"/>
          <p:nvPr>
            <p:ph type="title"/>
          </p:nvPr>
        </p:nvSpPr>
        <p:spPr>
          <a:xfrm>
            <a:off x="390847" y="327657"/>
            <a:ext cx="8239747" cy="51640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168155"/>
              </a:buClr>
              <a:buSzPts val="3200"/>
              <a:buFont typeface="Arial"/>
              <a:buNone/>
              <a:defRPr b="0" i="0" sz="3200" u="none" cap="none" strike="noStrike">
                <a:solidFill>
                  <a:srgbClr val="16815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69" name="Google Shape;69;p51"/>
          <p:cNvCxnSpPr/>
          <p:nvPr/>
        </p:nvCxnSpPr>
        <p:spPr>
          <a:xfrm>
            <a:off x="390166" y="1034539"/>
            <a:ext cx="8239747" cy="0"/>
          </a:xfrm>
          <a:prstGeom prst="straightConnector1">
            <a:avLst/>
          </a:prstGeom>
          <a:noFill/>
          <a:ln cap="flat" cmpd="sng" w="9525">
            <a:solidFill>
              <a:srgbClr val="808184"/>
            </a:solidFill>
            <a:prstDash val="solid"/>
            <a:miter lim="800000"/>
            <a:headEnd len="sm" w="sm" type="none"/>
            <a:tailEnd len="sm" w="sm" type="none"/>
          </a:ln>
        </p:spPr>
      </p:cxnSp>
      <p:sp>
        <p:nvSpPr>
          <p:cNvPr id="70" name="Google Shape;70;p51"/>
          <p:cNvSpPr/>
          <p:nvPr>
            <p:ph idx="2" type="pic"/>
          </p:nvPr>
        </p:nvSpPr>
        <p:spPr>
          <a:xfrm>
            <a:off x="390166" y="1225021"/>
            <a:ext cx="5453270" cy="4529730"/>
          </a:xfrm>
          <a:prstGeom prst="rect">
            <a:avLst/>
          </a:prstGeom>
          <a:noFill/>
          <a:ln>
            <a:noFill/>
          </a:ln>
        </p:spPr>
      </p:sp>
      <p:sp>
        <p:nvSpPr>
          <p:cNvPr id="71" name="Google Shape;71;p51"/>
          <p:cNvSpPr/>
          <p:nvPr>
            <p:ph idx="3" type="pic"/>
          </p:nvPr>
        </p:nvSpPr>
        <p:spPr>
          <a:xfrm>
            <a:off x="6235148" y="1225021"/>
            <a:ext cx="5453270" cy="452973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Collage" showMasterSp="0">
  <p:cSld name="Image Collage">
    <p:spTree>
      <p:nvGrpSpPr>
        <p:cNvPr id="72" name="Shape 72"/>
        <p:cNvGrpSpPr/>
        <p:nvPr/>
      </p:nvGrpSpPr>
      <p:grpSpPr>
        <a:xfrm>
          <a:off x="0" y="0"/>
          <a:ext cx="0" cy="0"/>
          <a:chOff x="0" y="0"/>
          <a:chExt cx="0" cy="0"/>
        </a:xfrm>
      </p:grpSpPr>
      <p:sp>
        <p:nvSpPr>
          <p:cNvPr id="73" name="Google Shape;73;p52"/>
          <p:cNvSpPr/>
          <p:nvPr>
            <p:ph idx="2" type="pic"/>
          </p:nvPr>
        </p:nvSpPr>
        <p:spPr>
          <a:xfrm>
            <a:off x="-75976" y="-95692"/>
            <a:ext cx="3066997" cy="3704492"/>
          </a:xfrm>
          <a:prstGeom prst="rect">
            <a:avLst/>
          </a:prstGeom>
          <a:noFill/>
          <a:ln>
            <a:noFill/>
          </a:ln>
        </p:spPr>
      </p:sp>
      <p:sp>
        <p:nvSpPr>
          <p:cNvPr id="74" name="Google Shape;74;p52"/>
          <p:cNvSpPr/>
          <p:nvPr>
            <p:ph idx="3" type="pic"/>
          </p:nvPr>
        </p:nvSpPr>
        <p:spPr>
          <a:xfrm>
            <a:off x="-75974" y="3704493"/>
            <a:ext cx="3066997" cy="3249201"/>
          </a:xfrm>
          <a:prstGeom prst="rect">
            <a:avLst/>
          </a:prstGeom>
          <a:noFill/>
          <a:ln>
            <a:noFill/>
          </a:ln>
        </p:spPr>
      </p:sp>
      <p:sp>
        <p:nvSpPr>
          <p:cNvPr id="75" name="Google Shape;75;p52"/>
          <p:cNvSpPr/>
          <p:nvPr>
            <p:ph idx="4" type="pic"/>
          </p:nvPr>
        </p:nvSpPr>
        <p:spPr>
          <a:xfrm>
            <a:off x="3066989" y="3249202"/>
            <a:ext cx="2991023" cy="3704492"/>
          </a:xfrm>
          <a:prstGeom prst="rect">
            <a:avLst/>
          </a:prstGeom>
          <a:noFill/>
          <a:ln>
            <a:noFill/>
          </a:ln>
        </p:spPr>
      </p:sp>
      <p:sp>
        <p:nvSpPr>
          <p:cNvPr id="76" name="Google Shape;76;p52"/>
          <p:cNvSpPr/>
          <p:nvPr>
            <p:ph idx="5" type="pic"/>
          </p:nvPr>
        </p:nvSpPr>
        <p:spPr>
          <a:xfrm>
            <a:off x="3066992" y="-95692"/>
            <a:ext cx="2991023" cy="3255469"/>
          </a:xfrm>
          <a:prstGeom prst="rect">
            <a:avLst/>
          </a:prstGeom>
          <a:noFill/>
          <a:ln>
            <a:noFill/>
          </a:ln>
        </p:spPr>
      </p:sp>
      <p:sp>
        <p:nvSpPr>
          <p:cNvPr id="77" name="Google Shape;77;p52"/>
          <p:cNvSpPr/>
          <p:nvPr>
            <p:ph idx="6" type="pic"/>
          </p:nvPr>
        </p:nvSpPr>
        <p:spPr>
          <a:xfrm>
            <a:off x="6133983" y="-95692"/>
            <a:ext cx="2991023" cy="3704492"/>
          </a:xfrm>
          <a:prstGeom prst="rect">
            <a:avLst/>
          </a:prstGeom>
          <a:noFill/>
          <a:ln>
            <a:noFill/>
          </a:ln>
        </p:spPr>
      </p:sp>
      <p:sp>
        <p:nvSpPr>
          <p:cNvPr id="78" name="Google Shape;78;p52"/>
          <p:cNvSpPr/>
          <p:nvPr>
            <p:ph idx="7" type="pic"/>
          </p:nvPr>
        </p:nvSpPr>
        <p:spPr>
          <a:xfrm>
            <a:off x="6133983" y="3704492"/>
            <a:ext cx="2991023" cy="3249202"/>
          </a:xfrm>
          <a:prstGeom prst="rect">
            <a:avLst/>
          </a:prstGeom>
          <a:noFill/>
          <a:ln>
            <a:noFill/>
          </a:ln>
        </p:spPr>
      </p:sp>
      <p:sp>
        <p:nvSpPr>
          <p:cNvPr id="79" name="Google Shape;79;p52"/>
          <p:cNvSpPr/>
          <p:nvPr>
            <p:ph idx="8" type="pic"/>
          </p:nvPr>
        </p:nvSpPr>
        <p:spPr>
          <a:xfrm>
            <a:off x="9200975" y="3249202"/>
            <a:ext cx="3066992" cy="3704492"/>
          </a:xfrm>
          <a:prstGeom prst="rect">
            <a:avLst/>
          </a:prstGeom>
          <a:noFill/>
          <a:ln>
            <a:noFill/>
          </a:ln>
        </p:spPr>
      </p:sp>
      <p:sp>
        <p:nvSpPr>
          <p:cNvPr id="80" name="Google Shape;80;p52"/>
          <p:cNvSpPr/>
          <p:nvPr>
            <p:ph idx="9" type="pic"/>
          </p:nvPr>
        </p:nvSpPr>
        <p:spPr>
          <a:xfrm>
            <a:off x="9200976" y="-95692"/>
            <a:ext cx="3066992" cy="3249199"/>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showMasterSp="0">
  <p:cSld name="Large Image">
    <p:spTree>
      <p:nvGrpSpPr>
        <p:cNvPr id="81" name="Shape 81"/>
        <p:cNvGrpSpPr/>
        <p:nvPr/>
      </p:nvGrpSpPr>
      <p:grpSpPr>
        <a:xfrm>
          <a:off x="0" y="0"/>
          <a:ext cx="0" cy="0"/>
          <a:chOff x="0" y="0"/>
          <a:chExt cx="0" cy="0"/>
        </a:xfrm>
      </p:grpSpPr>
      <p:sp>
        <p:nvSpPr>
          <p:cNvPr id="82" name="Google Shape;82;p53"/>
          <p:cNvSpPr/>
          <p:nvPr>
            <p:ph idx="2" type="pic"/>
          </p:nvPr>
        </p:nvSpPr>
        <p:spPr>
          <a:xfrm>
            <a:off x="-75976" y="-95692"/>
            <a:ext cx="12345948" cy="7038752"/>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3" name="Shape 83"/>
        <p:cNvGrpSpPr/>
        <p:nvPr/>
      </p:nvGrpSpPr>
      <p:grpSpPr>
        <a:xfrm>
          <a:off x="0" y="0"/>
          <a:ext cx="0" cy="0"/>
          <a:chOff x="0" y="0"/>
          <a:chExt cx="0" cy="0"/>
        </a:xfrm>
      </p:grpSpPr>
      <p:sp>
        <p:nvSpPr>
          <p:cNvPr id="84" name="Google Shape;84;p5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chemeClr val="lt1"/>
              </a:buClr>
              <a:buSzPts val="28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p:txBody>
      </p:sp>
      <p:sp>
        <p:nvSpPr>
          <p:cNvPr id="85" name="Google Shape;85;p5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90000"/>
              </a:lnSpc>
              <a:spcBef>
                <a:spcPts val="0"/>
              </a:spcBef>
              <a:spcAft>
                <a:spcPts val="0"/>
              </a:spcAft>
              <a:buClr>
                <a:schemeClr val="dk1"/>
              </a:buClr>
              <a:buSzPts val="1800"/>
              <a:buFont typeface="Arial"/>
              <a:buChar char="●"/>
              <a:defRPr b="0" i="0" sz="2800" u="none" cap="none" strike="noStrike">
                <a:solidFill>
                  <a:schemeClr val="dk1"/>
                </a:solidFill>
                <a:latin typeface="Arial"/>
                <a:ea typeface="Arial"/>
                <a:cs typeface="Arial"/>
                <a:sym typeface="Arial"/>
              </a:defRPr>
            </a:lvl1pPr>
            <a:lvl2pPr indent="-317500" lvl="1" marL="914400" marR="0" rtl="0" algn="l">
              <a:lnSpc>
                <a:spcPct val="90000"/>
              </a:lnSpc>
              <a:spcBef>
                <a:spcPts val="0"/>
              </a:spcBef>
              <a:spcAft>
                <a:spcPts val="0"/>
              </a:spcAft>
              <a:buClr>
                <a:schemeClr val="dk1"/>
              </a:buClr>
              <a:buSzPts val="1400"/>
              <a:buFont typeface="Arial"/>
              <a:buChar char="○"/>
              <a:defRPr b="0" i="0" sz="2400" u="none" cap="none" strike="noStrike">
                <a:solidFill>
                  <a:schemeClr val="dk1"/>
                </a:solidFill>
                <a:latin typeface="Arial"/>
                <a:ea typeface="Arial"/>
                <a:cs typeface="Arial"/>
                <a:sym typeface="Arial"/>
              </a:defRPr>
            </a:lvl2pPr>
            <a:lvl3pPr indent="-317500" lvl="2" marL="1371600" marR="0" rtl="0" algn="l">
              <a:lnSpc>
                <a:spcPct val="90000"/>
              </a:lnSpc>
              <a:spcBef>
                <a:spcPts val="0"/>
              </a:spcBef>
              <a:spcAft>
                <a:spcPts val="0"/>
              </a:spcAft>
              <a:buClr>
                <a:schemeClr val="dk1"/>
              </a:buClr>
              <a:buSzPts val="1400"/>
              <a:buFont typeface="Arial"/>
              <a:buChar char="■"/>
              <a:defRPr b="0" i="0" sz="2000" u="none" cap="none" strike="noStrike">
                <a:solidFill>
                  <a:schemeClr val="dk1"/>
                </a:solidFill>
                <a:latin typeface="Arial"/>
                <a:ea typeface="Arial"/>
                <a:cs typeface="Arial"/>
                <a:sym typeface="Arial"/>
              </a:defRPr>
            </a:lvl3pPr>
            <a:lvl4pPr indent="-317500" lvl="3" marL="1828800" marR="0" rtl="0" algn="l">
              <a:lnSpc>
                <a:spcPct val="90000"/>
              </a:lnSpc>
              <a:spcBef>
                <a:spcPts val="0"/>
              </a:spcBef>
              <a:spcAft>
                <a:spcPts val="0"/>
              </a:spcAft>
              <a:buClr>
                <a:schemeClr val="dk1"/>
              </a:buClr>
              <a:buSzPts val="1400"/>
              <a:buFont typeface="Arial"/>
              <a:buChar char="●"/>
              <a:defRPr b="0" i="0" sz="1800" u="none" cap="none" strike="noStrike">
                <a:solidFill>
                  <a:schemeClr val="dk1"/>
                </a:solidFill>
                <a:latin typeface="Arial"/>
                <a:ea typeface="Arial"/>
                <a:cs typeface="Arial"/>
                <a:sym typeface="Arial"/>
              </a:defRPr>
            </a:lvl4pPr>
            <a:lvl5pPr indent="-317500" lvl="4" marL="2286000" marR="0" rtl="0" algn="l">
              <a:lnSpc>
                <a:spcPct val="90000"/>
              </a:lnSpc>
              <a:spcBef>
                <a:spcPts val="0"/>
              </a:spcBef>
              <a:spcAft>
                <a:spcPts val="0"/>
              </a:spcAft>
              <a:buClr>
                <a:schemeClr val="dk1"/>
              </a:buClr>
              <a:buSzPts val="1400"/>
              <a:buFont typeface="Arial"/>
              <a:buChar char="○"/>
              <a:defRPr b="0" i="0" sz="1800" u="none" cap="none" strike="noStrike">
                <a:solidFill>
                  <a:schemeClr val="dk1"/>
                </a:solidFill>
                <a:latin typeface="Arial"/>
                <a:ea typeface="Arial"/>
                <a:cs typeface="Arial"/>
                <a:sym typeface="Arial"/>
              </a:defRPr>
            </a:lvl5pPr>
            <a:lvl6pPr indent="-317500" lvl="5" marL="2743200" marR="0" rtl="0" algn="l">
              <a:lnSpc>
                <a:spcPct val="90000"/>
              </a:lnSpc>
              <a:spcBef>
                <a:spcPts val="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6pPr>
            <a:lvl7pPr indent="-317500" lvl="6" marL="3200400" marR="0" rtl="0" algn="l">
              <a:lnSpc>
                <a:spcPct val="90000"/>
              </a:lnSpc>
              <a:spcBef>
                <a:spcPts val="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7pPr>
            <a:lvl8pPr indent="-317500" lvl="7" marL="3657600" marR="0" rtl="0" algn="l">
              <a:lnSpc>
                <a:spcPct val="90000"/>
              </a:lnSpc>
              <a:spcBef>
                <a:spcPts val="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8pPr>
            <a:lvl9pPr indent="-317500" lvl="8" marL="4114800" marR="0" rtl="0" algn="l">
              <a:lnSpc>
                <a:spcPct val="90000"/>
              </a:lnSpc>
              <a:spcBef>
                <a:spcPts val="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5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buClr>
                <a:schemeClr val="dk1"/>
              </a:buClr>
              <a:buSzPts val="1800"/>
              <a:buFont typeface="Calibri"/>
              <a:buNone/>
              <a:defRPr sz="1800">
                <a:solidFill>
                  <a:schemeClr val="dk1"/>
                </a:solidFill>
                <a:latin typeface="Calibri"/>
                <a:ea typeface="Calibri"/>
                <a:cs typeface="Calibri"/>
                <a:sym typeface="Calibri"/>
              </a:defRPr>
            </a:lvl1pPr>
            <a:lvl2pPr indent="0" lvl="1" marL="0" marR="0" rtl="0" algn="r">
              <a:buClr>
                <a:schemeClr val="dk1"/>
              </a:buClr>
              <a:buSzPts val="1800"/>
              <a:buFont typeface="Calibri"/>
              <a:buNone/>
              <a:defRPr sz="1800">
                <a:solidFill>
                  <a:schemeClr val="dk1"/>
                </a:solidFill>
                <a:latin typeface="Calibri"/>
                <a:ea typeface="Calibri"/>
                <a:cs typeface="Calibri"/>
                <a:sym typeface="Calibri"/>
              </a:defRPr>
            </a:lvl2pPr>
            <a:lvl3pPr indent="0" lvl="2" marL="0" marR="0" rtl="0" algn="r">
              <a:buClr>
                <a:schemeClr val="dk1"/>
              </a:buClr>
              <a:buSzPts val="1800"/>
              <a:buFont typeface="Calibri"/>
              <a:buNone/>
              <a:defRPr sz="1800">
                <a:solidFill>
                  <a:schemeClr val="dk1"/>
                </a:solidFill>
                <a:latin typeface="Calibri"/>
                <a:ea typeface="Calibri"/>
                <a:cs typeface="Calibri"/>
                <a:sym typeface="Calibri"/>
              </a:defRPr>
            </a:lvl3pPr>
            <a:lvl4pPr indent="0" lvl="3" marL="0" marR="0" rtl="0" algn="r">
              <a:buClr>
                <a:schemeClr val="dk1"/>
              </a:buClr>
              <a:buSzPts val="1800"/>
              <a:buFont typeface="Calibri"/>
              <a:buNone/>
              <a:defRPr sz="1800">
                <a:solidFill>
                  <a:schemeClr val="dk1"/>
                </a:solidFill>
                <a:latin typeface="Calibri"/>
                <a:ea typeface="Calibri"/>
                <a:cs typeface="Calibri"/>
                <a:sym typeface="Calibri"/>
              </a:defRPr>
            </a:lvl4pPr>
            <a:lvl5pPr indent="0" lvl="4" marL="0" marR="0" rtl="0" algn="r">
              <a:buClr>
                <a:schemeClr val="dk1"/>
              </a:buClr>
              <a:buSzPts val="1800"/>
              <a:buFont typeface="Calibri"/>
              <a:buNone/>
              <a:defRPr sz="1800">
                <a:solidFill>
                  <a:schemeClr val="dk1"/>
                </a:solidFill>
                <a:latin typeface="Calibri"/>
                <a:ea typeface="Calibri"/>
                <a:cs typeface="Calibri"/>
                <a:sym typeface="Calibri"/>
              </a:defRPr>
            </a:lvl5pPr>
            <a:lvl6pPr indent="0" lvl="5" marL="0" marR="0" rtl="0" algn="r">
              <a:buClr>
                <a:schemeClr val="dk1"/>
              </a:buClr>
              <a:buSzPts val="1800"/>
              <a:buFont typeface="Calibri"/>
              <a:buNone/>
              <a:defRPr sz="1800">
                <a:solidFill>
                  <a:schemeClr val="dk1"/>
                </a:solidFill>
                <a:latin typeface="Calibri"/>
                <a:ea typeface="Calibri"/>
                <a:cs typeface="Calibri"/>
                <a:sym typeface="Calibri"/>
              </a:defRPr>
            </a:lvl6pPr>
            <a:lvl7pPr indent="0" lvl="6" marL="0" marR="0" rtl="0" algn="r">
              <a:buClr>
                <a:schemeClr val="dk1"/>
              </a:buClr>
              <a:buSzPts val="1800"/>
              <a:buFont typeface="Calibri"/>
              <a:buNone/>
              <a:defRPr sz="1800">
                <a:solidFill>
                  <a:schemeClr val="dk1"/>
                </a:solidFill>
                <a:latin typeface="Calibri"/>
                <a:ea typeface="Calibri"/>
                <a:cs typeface="Calibri"/>
                <a:sym typeface="Calibri"/>
              </a:defRPr>
            </a:lvl7pPr>
            <a:lvl8pPr indent="0" lvl="7" marL="0" marR="0" rtl="0" algn="r">
              <a:buClr>
                <a:schemeClr val="dk1"/>
              </a:buClr>
              <a:buSzPts val="1800"/>
              <a:buFont typeface="Calibri"/>
              <a:buNone/>
              <a:defRPr sz="1800">
                <a:solidFill>
                  <a:schemeClr val="dk1"/>
                </a:solidFill>
                <a:latin typeface="Calibri"/>
                <a:ea typeface="Calibri"/>
                <a:cs typeface="Calibri"/>
                <a:sym typeface="Calibri"/>
              </a:defRPr>
            </a:lvl8pPr>
            <a:lvl9pPr indent="0" lvl="8" marL="0" marR="0" rtl="0" algn="r">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Arial"/>
              <a:buNone/>
              <a:defRPr b="0" i="0" sz="6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0" name="Google Shape;20;p3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1" showMasterSp="0">
  <p:cSld name="Cover Slide 1">
    <p:bg>
      <p:bgPr>
        <a:solidFill>
          <a:srgbClr val="168155"/>
        </a:solidFill>
      </p:bgPr>
    </p:bg>
    <p:spTree>
      <p:nvGrpSpPr>
        <p:cNvPr id="23" name="Shape 23"/>
        <p:cNvGrpSpPr/>
        <p:nvPr/>
      </p:nvGrpSpPr>
      <p:grpSpPr>
        <a:xfrm>
          <a:off x="0" y="0"/>
          <a:ext cx="0" cy="0"/>
          <a:chOff x="0" y="0"/>
          <a:chExt cx="0" cy="0"/>
        </a:xfrm>
      </p:grpSpPr>
      <p:sp>
        <p:nvSpPr>
          <p:cNvPr id="24" name="Google Shape;24;p41"/>
          <p:cNvSpPr txBox="1"/>
          <p:nvPr>
            <p:ph type="title"/>
          </p:nvPr>
        </p:nvSpPr>
        <p:spPr>
          <a:xfrm>
            <a:off x="3274540" y="365125"/>
            <a:ext cx="6573795" cy="598624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 name="Google Shape;25;p41"/>
          <p:cNvPicPr preferRelativeResize="0"/>
          <p:nvPr/>
        </p:nvPicPr>
        <p:blipFill rotWithShape="1">
          <a:blip r:embed="rId2">
            <a:alphaModFix/>
          </a:blip>
          <a:srcRect b="0" l="0" r="0" t="0"/>
          <a:stretch/>
        </p:blipFill>
        <p:spPr>
          <a:xfrm>
            <a:off x="0" y="1219761"/>
            <a:ext cx="2916195" cy="44184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2" showMasterSp="0">
  <p:cSld name="Cover Slide 2">
    <p:bg>
      <p:bgPr>
        <a:solidFill>
          <a:srgbClr val="27A99F"/>
        </a:solidFill>
      </p:bgPr>
    </p:bg>
    <p:spTree>
      <p:nvGrpSpPr>
        <p:cNvPr id="26" name="Shape 26"/>
        <p:cNvGrpSpPr/>
        <p:nvPr/>
      </p:nvGrpSpPr>
      <p:grpSpPr>
        <a:xfrm>
          <a:off x="0" y="0"/>
          <a:ext cx="0" cy="0"/>
          <a:chOff x="0" y="0"/>
          <a:chExt cx="0" cy="0"/>
        </a:xfrm>
      </p:grpSpPr>
      <p:sp>
        <p:nvSpPr>
          <p:cNvPr id="27" name="Google Shape;27;p42"/>
          <p:cNvSpPr txBox="1"/>
          <p:nvPr>
            <p:ph type="title"/>
          </p:nvPr>
        </p:nvSpPr>
        <p:spPr>
          <a:xfrm>
            <a:off x="3274540" y="365125"/>
            <a:ext cx="6573795" cy="598624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 name="Google Shape;28;p42"/>
          <p:cNvPicPr preferRelativeResize="0"/>
          <p:nvPr/>
        </p:nvPicPr>
        <p:blipFill rotWithShape="1">
          <a:blip r:embed="rId2">
            <a:alphaModFix/>
          </a:blip>
          <a:srcRect b="0" l="0" r="0" t="0"/>
          <a:stretch/>
        </p:blipFill>
        <p:spPr>
          <a:xfrm>
            <a:off x="0" y="1273068"/>
            <a:ext cx="2916195" cy="44526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3" showMasterSp="0">
  <p:cSld name="Cover Slide 3">
    <p:bg>
      <p:bgPr>
        <a:solidFill>
          <a:srgbClr val="5DB951"/>
        </a:solidFill>
      </p:bgPr>
    </p:bg>
    <p:spTree>
      <p:nvGrpSpPr>
        <p:cNvPr id="29" name="Shape 29"/>
        <p:cNvGrpSpPr/>
        <p:nvPr/>
      </p:nvGrpSpPr>
      <p:grpSpPr>
        <a:xfrm>
          <a:off x="0" y="0"/>
          <a:ext cx="0" cy="0"/>
          <a:chOff x="0" y="0"/>
          <a:chExt cx="0" cy="0"/>
        </a:xfrm>
      </p:grpSpPr>
      <p:sp>
        <p:nvSpPr>
          <p:cNvPr id="30" name="Google Shape;30;p43"/>
          <p:cNvSpPr txBox="1"/>
          <p:nvPr>
            <p:ph type="title"/>
          </p:nvPr>
        </p:nvSpPr>
        <p:spPr>
          <a:xfrm>
            <a:off x="3274540" y="365125"/>
            <a:ext cx="6573795" cy="598624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1" name="Google Shape;31;p43"/>
          <p:cNvPicPr preferRelativeResize="0"/>
          <p:nvPr/>
        </p:nvPicPr>
        <p:blipFill rotWithShape="1">
          <a:blip r:embed="rId2">
            <a:alphaModFix/>
          </a:blip>
          <a:srcRect b="0" l="0" r="0" t="0"/>
          <a:stretch/>
        </p:blipFill>
        <p:spPr>
          <a:xfrm>
            <a:off x="0" y="1273068"/>
            <a:ext cx="2916195" cy="44526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4" showMasterSp="0">
  <p:cSld name="Cover Slide 4">
    <p:bg>
      <p:bgPr>
        <a:solidFill>
          <a:schemeClr val="lt1"/>
        </a:solidFill>
      </p:bgPr>
    </p:bg>
    <p:spTree>
      <p:nvGrpSpPr>
        <p:cNvPr id="32" name="Shape 32"/>
        <p:cNvGrpSpPr/>
        <p:nvPr/>
      </p:nvGrpSpPr>
      <p:grpSpPr>
        <a:xfrm>
          <a:off x="0" y="0"/>
          <a:ext cx="0" cy="0"/>
          <a:chOff x="0" y="0"/>
          <a:chExt cx="0" cy="0"/>
        </a:xfrm>
      </p:grpSpPr>
      <p:sp>
        <p:nvSpPr>
          <p:cNvPr id="33" name="Google Shape;33;p44"/>
          <p:cNvSpPr txBox="1"/>
          <p:nvPr>
            <p:ph type="title"/>
          </p:nvPr>
        </p:nvSpPr>
        <p:spPr>
          <a:xfrm>
            <a:off x="3274540" y="365125"/>
            <a:ext cx="6573795" cy="598624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68155"/>
              </a:buClr>
              <a:buSzPts val="5400"/>
              <a:buFont typeface="Arial"/>
              <a:buNone/>
              <a:defRPr b="0" i="0" sz="5400" u="none" cap="none" strike="noStrike">
                <a:solidFill>
                  <a:srgbClr val="16815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4" name="Google Shape;34;p44"/>
          <p:cNvPicPr preferRelativeResize="0"/>
          <p:nvPr/>
        </p:nvPicPr>
        <p:blipFill rotWithShape="1">
          <a:blip r:embed="rId2">
            <a:alphaModFix/>
          </a:blip>
          <a:srcRect b="0" l="0" r="0" t="0"/>
          <a:stretch/>
        </p:blipFill>
        <p:spPr>
          <a:xfrm>
            <a:off x="0" y="1273068"/>
            <a:ext cx="2916195" cy="44526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with Image" showMasterSp="0">
  <p:cSld name="Cover Slide with Image">
    <p:bg>
      <p:bgPr>
        <a:solidFill>
          <a:srgbClr val="27A99F"/>
        </a:solidFill>
      </p:bgPr>
    </p:bg>
    <p:spTree>
      <p:nvGrpSpPr>
        <p:cNvPr id="35" name="Shape 35"/>
        <p:cNvGrpSpPr/>
        <p:nvPr/>
      </p:nvGrpSpPr>
      <p:grpSpPr>
        <a:xfrm>
          <a:off x="0" y="0"/>
          <a:ext cx="0" cy="0"/>
          <a:chOff x="0" y="0"/>
          <a:chExt cx="0" cy="0"/>
        </a:xfrm>
      </p:grpSpPr>
      <p:sp>
        <p:nvSpPr>
          <p:cNvPr id="36" name="Google Shape;36;p45"/>
          <p:cNvSpPr/>
          <p:nvPr>
            <p:ph idx="2" type="pic"/>
          </p:nvPr>
        </p:nvSpPr>
        <p:spPr>
          <a:xfrm>
            <a:off x="6001265" y="-10633"/>
            <a:ext cx="6190735" cy="6858000"/>
          </a:xfrm>
          <a:prstGeom prst="rect">
            <a:avLst/>
          </a:prstGeom>
          <a:noFill/>
          <a:ln>
            <a:noFill/>
          </a:ln>
        </p:spPr>
      </p:sp>
      <p:sp>
        <p:nvSpPr>
          <p:cNvPr id="37" name="Google Shape;37;p45"/>
          <p:cNvSpPr txBox="1"/>
          <p:nvPr>
            <p:ph type="title"/>
          </p:nvPr>
        </p:nvSpPr>
        <p:spPr>
          <a:xfrm>
            <a:off x="494413" y="510304"/>
            <a:ext cx="5201907" cy="307286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Montserrat"/>
              <a:buNone/>
              <a:defRPr b="1" i="0" sz="5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8" name="Google Shape;38;p45"/>
          <p:cNvPicPr preferRelativeResize="0"/>
          <p:nvPr/>
        </p:nvPicPr>
        <p:blipFill rotWithShape="1">
          <a:blip r:embed="rId2">
            <a:alphaModFix/>
          </a:blip>
          <a:srcRect b="0" l="0" r="0" t="0"/>
          <a:stretch/>
        </p:blipFill>
        <p:spPr>
          <a:xfrm>
            <a:off x="1228466" y="4507909"/>
            <a:ext cx="3733800" cy="1244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9" name="Shape 39"/>
        <p:cNvGrpSpPr/>
        <p:nvPr/>
      </p:nvGrpSpPr>
      <p:grpSpPr>
        <a:xfrm>
          <a:off x="0" y="0"/>
          <a:ext cx="0" cy="0"/>
          <a:chOff x="0" y="0"/>
          <a:chExt cx="0" cy="0"/>
        </a:xfrm>
      </p:grpSpPr>
      <p:sp>
        <p:nvSpPr>
          <p:cNvPr id="40" name="Google Shape;40;p46"/>
          <p:cNvSpPr txBox="1"/>
          <p:nvPr>
            <p:ph type="title"/>
          </p:nvPr>
        </p:nvSpPr>
        <p:spPr>
          <a:xfrm>
            <a:off x="390847" y="327657"/>
            <a:ext cx="11368503" cy="51640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168155"/>
              </a:buClr>
              <a:buSzPts val="3200"/>
              <a:buFont typeface="Arial"/>
              <a:buNone/>
              <a:defRPr b="0" i="0" sz="3200" u="none" cap="none" strike="noStrike">
                <a:solidFill>
                  <a:srgbClr val="16815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41" name="Google Shape;41;p46"/>
          <p:cNvCxnSpPr/>
          <p:nvPr/>
        </p:nvCxnSpPr>
        <p:spPr>
          <a:xfrm>
            <a:off x="390166" y="1034539"/>
            <a:ext cx="11368503" cy="0"/>
          </a:xfrm>
          <a:prstGeom prst="straightConnector1">
            <a:avLst/>
          </a:prstGeom>
          <a:noFill/>
          <a:ln cap="flat" cmpd="sng" w="9525">
            <a:solidFill>
              <a:srgbClr val="808184"/>
            </a:solidFill>
            <a:prstDash val="solid"/>
            <a:miter lim="800000"/>
            <a:headEnd len="sm" w="sm" type="none"/>
            <a:tailEnd len="sm" w="sm" type="none"/>
          </a:ln>
        </p:spPr>
      </p:cxnSp>
      <p:sp>
        <p:nvSpPr>
          <p:cNvPr id="42" name="Google Shape;42;p46"/>
          <p:cNvSpPr txBox="1"/>
          <p:nvPr>
            <p:ph idx="1" type="body"/>
          </p:nvPr>
        </p:nvSpPr>
        <p:spPr>
          <a:xfrm>
            <a:off x="390165" y="1225021"/>
            <a:ext cx="11369443" cy="45496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F3F3F"/>
              </a:buClr>
              <a:buSzPts val="2400"/>
              <a:buFont typeface="Arial"/>
              <a:buNone/>
              <a:defRPr b="0" i="0" sz="2400" u="none" cap="none" strike="noStrike">
                <a:solidFill>
                  <a:srgbClr val="3F3F3F"/>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3" name="Shape 43"/>
        <p:cNvGrpSpPr/>
        <p:nvPr/>
      </p:nvGrpSpPr>
      <p:grpSpPr>
        <a:xfrm>
          <a:off x="0" y="0"/>
          <a:ext cx="0" cy="0"/>
          <a:chOff x="0" y="0"/>
          <a:chExt cx="0" cy="0"/>
        </a:xfrm>
      </p:grpSpPr>
      <p:sp>
        <p:nvSpPr>
          <p:cNvPr id="44" name="Google Shape;44;p47"/>
          <p:cNvSpPr txBox="1"/>
          <p:nvPr>
            <p:ph type="title"/>
          </p:nvPr>
        </p:nvSpPr>
        <p:spPr>
          <a:xfrm>
            <a:off x="390847" y="327657"/>
            <a:ext cx="11368503" cy="51640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168155"/>
              </a:buClr>
              <a:buSzPts val="3200"/>
              <a:buFont typeface="Arial"/>
              <a:buNone/>
              <a:defRPr b="0" i="0" sz="3200" u="none" cap="none" strike="noStrike">
                <a:solidFill>
                  <a:srgbClr val="16815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45" name="Google Shape;45;p47"/>
          <p:cNvCxnSpPr/>
          <p:nvPr/>
        </p:nvCxnSpPr>
        <p:spPr>
          <a:xfrm>
            <a:off x="390166" y="1034539"/>
            <a:ext cx="11368503" cy="0"/>
          </a:xfrm>
          <a:prstGeom prst="straightConnector1">
            <a:avLst/>
          </a:prstGeom>
          <a:noFill/>
          <a:ln cap="flat" cmpd="sng" w="9525">
            <a:solidFill>
              <a:srgbClr val="808184"/>
            </a:solidFill>
            <a:prstDash val="solid"/>
            <a:miter lim="800000"/>
            <a:headEnd len="sm" w="sm" type="none"/>
            <a:tailEnd len="sm" w="sm" type="none"/>
          </a:ln>
        </p:spPr>
      </p:cxnSp>
      <p:sp>
        <p:nvSpPr>
          <p:cNvPr id="46" name="Google Shape;46;p47"/>
          <p:cNvSpPr txBox="1"/>
          <p:nvPr>
            <p:ph idx="1" type="body"/>
          </p:nvPr>
        </p:nvSpPr>
        <p:spPr>
          <a:xfrm>
            <a:off x="390165" y="1225022"/>
            <a:ext cx="5585333" cy="35923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47"/>
          <p:cNvSpPr txBox="1"/>
          <p:nvPr>
            <p:ph idx="2" type="body"/>
          </p:nvPr>
        </p:nvSpPr>
        <p:spPr>
          <a:xfrm>
            <a:off x="390525" y="1774733"/>
            <a:ext cx="5584825" cy="41164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3F3F3F"/>
              </a:buClr>
              <a:buSzPts val="1800"/>
              <a:buFont typeface="Arial"/>
              <a:buNone/>
              <a:defRPr b="0" i="0" sz="1800" u="none" cap="none" strike="noStrike">
                <a:solidFill>
                  <a:srgbClr val="3F3F3F"/>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47"/>
          <p:cNvSpPr txBox="1"/>
          <p:nvPr>
            <p:ph idx="3" type="body"/>
          </p:nvPr>
        </p:nvSpPr>
        <p:spPr>
          <a:xfrm>
            <a:off x="6216504" y="1225021"/>
            <a:ext cx="5585333" cy="35923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47"/>
          <p:cNvSpPr txBox="1"/>
          <p:nvPr>
            <p:ph idx="4" type="body"/>
          </p:nvPr>
        </p:nvSpPr>
        <p:spPr>
          <a:xfrm>
            <a:off x="6216864" y="1774732"/>
            <a:ext cx="5584825" cy="41164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3F3F3F"/>
              </a:buClr>
              <a:buSzPts val="1800"/>
              <a:buFont typeface="Arial"/>
              <a:buNone/>
              <a:defRPr b="0" i="0" sz="1800" u="none" cap="none" strike="noStrike">
                <a:solidFill>
                  <a:srgbClr val="3F3F3F"/>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6" Type="http://schemas.openxmlformats.org/officeDocument/2006/relationships/theme" Target="../theme/theme1.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 name="Shape 1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ruralaffordablehousing@wheda.com"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2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2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 name="Shape 90"/>
        <p:cNvGrpSpPr/>
        <p:nvPr/>
      </p:nvGrpSpPr>
      <p:grpSpPr>
        <a:xfrm>
          <a:off x="0" y="0"/>
          <a:ext cx="0" cy="0"/>
          <a:chOff x="0" y="0"/>
          <a:chExt cx="0" cy="0"/>
        </a:xfrm>
      </p:grpSpPr>
      <p:sp>
        <p:nvSpPr>
          <p:cNvPr id="91" name="Google Shape;91;p1"/>
          <p:cNvSpPr/>
          <p:nvPr/>
        </p:nvSpPr>
        <p:spPr>
          <a:xfrm>
            <a:off x="0" y="0"/>
            <a:ext cx="12191695" cy="6858000"/>
          </a:xfrm>
          <a:prstGeom prst="rect">
            <a:avLst/>
          </a:prstGeom>
          <a:solidFill>
            <a:schemeClr val="dk1"/>
          </a:solidFill>
          <a:ln cap="flat" cmpd="sng" w="12700">
            <a:solidFill>
              <a:srgbClr val="00577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3">
            <a:alphaModFix/>
          </a:blip>
          <a:srcRect b="0" l="4010" r="4010" t="0"/>
          <a:stretch/>
        </p:blipFill>
        <p:spPr>
          <a:xfrm>
            <a:off x="-2925" y="1021"/>
            <a:ext cx="12194924" cy="6855958"/>
          </a:xfrm>
          <a:prstGeom prst="rect">
            <a:avLst/>
          </a:prstGeom>
          <a:noFill/>
          <a:ln cap="flat" cmpd="sng" w="9525">
            <a:solidFill>
              <a:schemeClr val="lt1"/>
            </a:solidFill>
            <a:prstDash val="solid"/>
            <a:round/>
            <a:headEnd len="sm" w="sm" type="none"/>
            <a:tailEnd len="sm" w="sm" type="none"/>
          </a:ln>
        </p:spPr>
      </p:pic>
      <p:sp>
        <p:nvSpPr>
          <p:cNvPr id="93" name="Google Shape;93;p1"/>
          <p:cNvSpPr txBox="1"/>
          <p:nvPr>
            <p:ph idx="1" type="subTitle"/>
          </p:nvPr>
        </p:nvSpPr>
        <p:spPr>
          <a:xfrm>
            <a:off x="6000475" y="4846066"/>
            <a:ext cx="6041428" cy="151708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Font typeface="Avenir"/>
              <a:buNone/>
            </a:pPr>
            <a:r>
              <a:rPr lang="en-US">
                <a:latin typeface="Avenir"/>
                <a:ea typeface="Avenir"/>
                <a:cs typeface="Avenir"/>
                <a:sym typeface="Avenir"/>
              </a:rPr>
              <a:t>Rural Affordable Workforce Housing Pilot Concept Feedback Session</a:t>
            </a:r>
            <a:endParaRPr/>
          </a:p>
        </p:txBody>
      </p:sp>
      <p:sp>
        <p:nvSpPr>
          <p:cNvPr id="94" name="Google Shape;94;p1"/>
          <p:cNvSpPr/>
          <p:nvPr/>
        </p:nvSpPr>
        <p:spPr>
          <a:xfrm>
            <a:off x="0" y="3"/>
            <a:ext cx="5859484" cy="6857997"/>
          </a:xfrm>
          <a:custGeom>
            <a:rect b="b" l="l" r="r" t="t"/>
            <a:pathLst>
              <a:path extrusionOk="0" h="6857997" w="5859484">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lt1">
              <a:alpha val="89803"/>
            </a:schemeClr>
          </a:solidFill>
          <a:ln cap="flat" cmpd="sng" w="12700">
            <a:solidFill>
              <a:srgbClr val="00577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5" name="Google Shape;95;p1"/>
          <p:cNvPicPr preferRelativeResize="0"/>
          <p:nvPr/>
        </p:nvPicPr>
        <p:blipFill rotWithShape="1">
          <a:blip r:embed="rId4">
            <a:alphaModFix/>
          </a:blip>
          <a:srcRect b="0" l="0" r="0" t="0"/>
          <a:stretch/>
        </p:blipFill>
        <p:spPr>
          <a:xfrm>
            <a:off x="1247321" y="2426833"/>
            <a:ext cx="2483757" cy="20043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0"/>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0"/>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0"/>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0"/>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0"/>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Pilot Concepts</a:t>
            </a:r>
            <a:endParaRPr/>
          </a:p>
        </p:txBody>
      </p:sp>
      <p:sp>
        <p:nvSpPr>
          <p:cNvPr id="206" name="Google Shape;206;p10"/>
          <p:cNvSpPr txBox="1"/>
          <p:nvPr>
            <p:ph idx="1" type="subTitle"/>
          </p:nvPr>
        </p:nvSpPr>
        <p:spPr>
          <a:xfrm>
            <a:off x="526800" y="1765400"/>
            <a:ext cx="10958400" cy="4216800"/>
          </a:xfrm>
          <a:prstGeom prst="rect">
            <a:avLst/>
          </a:prstGeom>
          <a:noFill/>
          <a:ln>
            <a:noFill/>
          </a:ln>
        </p:spPr>
        <p:txBody>
          <a:bodyPr anchorCtr="0" anchor="ctr" bIns="45700" lIns="91425" spcFirstLastPara="1" rIns="91425" wrap="square" tIns="45700">
            <a:normAutofit fontScale="92500" lnSpcReduction="20000"/>
          </a:bodyPr>
          <a:lstStyle/>
          <a:p>
            <a:pPr indent="-350996" lvl="0" marL="342900" rtl="0" algn="l">
              <a:lnSpc>
                <a:spcPct val="115000"/>
              </a:lnSpc>
              <a:spcBef>
                <a:spcPts val="0"/>
              </a:spcBef>
              <a:spcAft>
                <a:spcPts val="0"/>
              </a:spcAft>
              <a:buClr>
                <a:srgbClr val="005774"/>
              </a:buClr>
              <a:buSzPct val="100000"/>
              <a:buFont typeface="Courier New"/>
              <a:buChar char="o"/>
            </a:pPr>
            <a:r>
              <a:rPr lang="en-US" sz="2300">
                <a:solidFill>
                  <a:srgbClr val="005774"/>
                </a:solidFill>
                <a:latin typeface="Avenir"/>
                <a:ea typeface="Avenir"/>
                <a:cs typeface="Avenir"/>
                <a:sym typeface="Avenir"/>
              </a:rPr>
              <a:t>Representatives of the pilot design team will present three concepts for your feedback. </a:t>
            </a:r>
            <a:endParaRPr sz="2300">
              <a:solidFill>
                <a:srgbClr val="005774"/>
              </a:solidFill>
              <a:latin typeface="Avenir"/>
              <a:ea typeface="Avenir"/>
              <a:cs typeface="Avenir"/>
              <a:sym typeface="Avenir"/>
            </a:endParaRPr>
          </a:p>
          <a:p>
            <a:pPr indent="-350996" lvl="0" marL="342900" rtl="0" algn="l">
              <a:lnSpc>
                <a:spcPct val="115000"/>
              </a:lnSpc>
              <a:spcBef>
                <a:spcPts val="0"/>
              </a:spcBef>
              <a:spcAft>
                <a:spcPts val="0"/>
              </a:spcAft>
              <a:buClr>
                <a:srgbClr val="005774"/>
              </a:buClr>
              <a:buSzPct val="100000"/>
              <a:buFont typeface="Avenir"/>
              <a:buChar char="o"/>
            </a:pPr>
            <a:r>
              <a:rPr lang="en-US" sz="2300">
                <a:solidFill>
                  <a:srgbClr val="005774"/>
                </a:solidFill>
                <a:latin typeface="Avenir"/>
                <a:ea typeface="Avenir"/>
                <a:cs typeface="Avenir"/>
                <a:sym typeface="Avenir"/>
              </a:rPr>
              <a:t>During the presentation, you can submit questions for the design team members.  We will try our best to get through 1-2 questions per team, dependent on time. </a:t>
            </a:r>
            <a:endParaRPr sz="2300">
              <a:solidFill>
                <a:srgbClr val="005774"/>
              </a:solidFill>
              <a:latin typeface="Avenir"/>
              <a:ea typeface="Avenir"/>
              <a:cs typeface="Avenir"/>
              <a:sym typeface="Avenir"/>
            </a:endParaRPr>
          </a:p>
          <a:p>
            <a:pPr indent="-350996" lvl="0" marL="342900" rtl="0" algn="l">
              <a:lnSpc>
                <a:spcPct val="115000"/>
              </a:lnSpc>
              <a:spcBef>
                <a:spcPts val="1000"/>
              </a:spcBef>
              <a:spcAft>
                <a:spcPts val="0"/>
              </a:spcAft>
              <a:buClr>
                <a:srgbClr val="005774"/>
              </a:buClr>
              <a:buSzPct val="100000"/>
              <a:buFont typeface="Courier New"/>
              <a:buChar char="o"/>
            </a:pPr>
            <a:r>
              <a:rPr lang="en-US" sz="2300">
                <a:solidFill>
                  <a:srgbClr val="005774"/>
                </a:solidFill>
                <a:latin typeface="Avenir"/>
                <a:ea typeface="Avenir"/>
                <a:cs typeface="Avenir"/>
                <a:sym typeface="Avenir"/>
              </a:rPr>
              <a:t>After</a:t>
            </a:r>
            <a:r>
              <a:rPr lang="en-US" sz="2300">
                <a:solidFill>
                  <a:srgbClr val="005774"/>
                </a:solidFill>
                <a:latin typeface="Avenir"/>
                <a:ea typeface="Avenir"/>
                <a:cs typeface="Avenir"/>
                <a:sym typeface="Avenir"/>
              </a:rPr>
              <a:t> each presentation, we will have 2 polling questions. </a:t>
            </a:r>
            <a:endParaRPr sz="2700"/>
          </a:p>
          <a:p>
            <a:pPr indent="-350996" lvl="0" marL="342900" rtl="0" algn="l">
              <a:lnSpc>
                <a:spcPct val="115000"/>
              </a:lnSpc>
              <a:spcBef>
                <a:spcPts val="1000"/>
              </a:spcBef>
              <a:spcAft>
                <a:spcPts val="0"/>
              </a:spcAft>
              <a:buClr>
                <a:srgbClr val="005774"/>
              </a:buClr>
              <a:buSzPct val="100000"/>
              <a:buFont typeface="Courier New"/>
              <a:buChar char="o"/>
            </a:pPr>
            <a:r>
              <a:rPr lang="en-US" sz="2300">
                <a:solidFill>
                  <a:srgbClr val="005774"/>
                </a:solidFill>
                <a:latin typeface="Avenir"/>
                <a:ea typeface="Avenir"/>
                <a:cs typeface="Avenir"/>
                <a:sym typeface="Avenir"/>
              </a:rPr>
              <a:t>If you are attending via phone, you can email your responses to </a:t>
            </a:r>
            <a:r>
              <a:rPr lang="en-US" sz="2300" u="sng">
                <a:solidFill>
                  <a:srgbClr val="005774"/>
                </a:solidFill>
                <a:latin typeface="Avenir"/>
                <a:ea typeface="Avenir"/>
                <a:cs typeface="Avenir"/>
                <a:sym typeface="Avenir"/>
                <a:hlinkClick r:id="rId3">
                  <a:extLst>
                    <a:ext uri="{A12FA001-AC4F-418D-AE19-62706E023703}">
                      <ahyp:hlinkClr val="tx"/>
                    </a:ext>
                  </a:extLst>
                </a:hlinkClick>
              </a:rPr>
              <a:t>ruralaffordablehousing@wheda.com</a:t>
            </a:r>
            <a:endParaRPr sz="2700"/>
          </a:p>
          <a:p>
            <a:pPr indent="-350996" lvl="0" marL="342900" rtl="0" algn="l">
              <a:lnSpc>
                <a:spcPct val="115000"/>
              </a:lnSpc>
              <a:spcBef>
                <a:spcPts val="1000"/>
              </a:spcBef>
              <a:spcAft>
                <a:spcPts val="0"/>
              </a:spcAft>
              <a:buClr>
                <a:srgbClr val="005774"/>
              </a:buClr>
              <a:buSzPct val="100000"/>
              <a:buFont typeface="Courier New"/>
              <a:buChar char="o"/>
            </a:pPr>
            <a:r>
              <a:rPr lang="en-US" sz="2300">
                <a:solidFill>
                  <a:srgbClr val="005774"/>
                </a:solidFill>
                <a:latin typeface="Avenir"/>
                <a:ea typeface="Avenir"/>
                <a:cs typeface="Avenir"/>
                <a:sym typeface="Avenir"/>
              </a:rPr>
              <a:t>At the conclusion of this event, we will email out a survey link for a short,  2–3-minute survey.  </a:t>
            </a:r>
            <a:endParaRPr sz="2700"/>
          </a:p>
          <a:p>
            <a:pPr indent="-350996" lvl="0" marL="342900" rtl="0" algn="l">
              <a:lnSpc>
                <a:spcPct val="115000"/>
              </a:lnSpc>
              <a:spcBef>
                <a:spcPts val="1000"/>
              </a:spcBef>
              <a:spcAft>
                <a:spcPts val="0"/>
              </a:spcAft>
              <a:buClr>
                <a:srgbClr val="005774"/>
              </a:buClr>
              <a:buSzPct val="100000"/>
              <a:buFont typeface="Courier New"/>
              <a:buChar char="o"/>
            </a:pPr>
            <a:r>
              <a:rPr lang="en-US" sz="2300">
                <a:solidFill>
                  <a:srgbClr val="005774"/>
                </a:solidFill>
                <a:latin typeface="Avenir"/>
                <a:ea typeface="Avenir"/>
                <a:cs typeface="Avenir"/>
                <a:sym typeface="Avenir"/>
              </a:rPr>
              <a:t>Your feedback is very important to the design process.</a:t>
            </a:r>
            <a:endParaRPr sz="2700"/>
          </a:p>
        </p:txBody>
      </p:sp>
      <p:pic>
        <p:nvPicPr>
          <p:cNvPr descr="Screen Shot 2021-12-07 at 12.05.16 PM.png" id="207" name="Google Shape;207;p10"/>
          <p:cNvPicPr preferRelativeResize="0"/>
          <p:nvPr/>
        </p:nvPicPr>
        <p:blipFill rotWithShape="1">
          <a:blip r:embed="rId4">
            <a:alphaModFix/>
          </a:blip>
          <a:srcRect b="0" l="0" r="0" t="0"/>
          <a:stretch/>
        </p:blipFill>
        <p:spPr>
          <a:xfrm>
            <a:off x="9928860" y="4905375"/>
            <a:ext cx="2118360" cy="17945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11"/>
          <p:cNvSpPr/>
          <p:nvPr/>
        </p:nvSpPr>
        <p:spPr>
          <a:xfrm>
            <a:off x="-7620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1"/>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1"/>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1"/>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1"/>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1"/>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Concepts Presented </a:t>
            </a:r>
            <a:endParaRPr/>
          </a:p>
        </p:txBody>
      </p:sp>
      <p:pic>
        <p:nvPicPr>
          <p:cNvPr descr="Screen Shot 2021-12-07 at 12.05.16 PM.png" id="218" name="Google Shape;218;p11"/>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
        <p:nvSpPr>
          <p:cNvPr id="219" name="Google Shape;219;p11"/>
          <p:cNvSpPr txBox="1"/>
          <p:nvPr/>
        </p:nvSpPr>
        <p:spPr>
          <a:xfrm>
            <a:off x="1253850" y="4531425"/>
            <a:ext cx="9048000" cy="492600"/>
          </a:xfrm>
          <a:prstGeom prst="rect">
            <a:avLst/>
          </a:prstGeom>
          <a:solidFill>
            <a:srgbClr val="27A99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rgbClr val="FFFFFF"/>
                </a:solidFill>
                <a:latin typeface="Avenir"/>
                <a:ea typeface="Avenir"/>
                <a:cs typeface="Avenir"/>
                <a:sym typeface="Avenir"/>
              </a:rPr>
              <a:t>Buy Out, Buy In (BOBI) Homeownership Program</a:t>
            </a:r>
            <a:r>
              <a:rPr lang="en-US" sz="2600">
                <a:solidFill>
                  <a:srgbClr val="FFFFFF"/>
                </a:solidFill>
                <a:latin typeface="Avenir"/>
                <a:ea typeface="Avenir"/>
                <a:cs typeface="Avenir"/>
                <a:sym typeface="Avenir"/>
              </a:rPr>
              <a:t> </a:t>
            </a:r>
            <a:endParaRPr sz="2600">
              <a:solidFill>
                <a:srgbClr val="FFFFFF"/>
              </a:solidFill>
              <a:latin typeface="Avenir"/>
              <a:ea typeface="Avenir"/>
              <a:cs typeface="Avenir"/>
              <a:sym typeface="Avenir"/>
            </a:endParaRPr>
          </a:p>
        </p:txBody>
      </p:sp>
      <p:sp>
        <p:nvSpPr>
          <p:cNvPr id="220" name="Google Shape;220;p11"/>
          <p:cNvSpPr txBox="1"/>
          <p:nvPr/>
        </p:nvSpPr>
        <p:spPr>
          <a:xfrm>
            <a:off x="1253850" y="3468800"/>
            <a:ext cx="9048000" cy="812700"/>
          </a:xfrm>
          <a:prstGeom prst="rect">
            <a:avLst/>
          </a:prstGeom>
          <a:solidFill>
            <a:srgbClr val="27A99F"/>
          </a:solid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000"/>
              <a:buFont typeface="Avenir"/>
              <a:buNone/>
            </a:pPr>
            <a:r>
              <a:rPr lang="en-US" sz="2600">
                <a:solidFill>
                  <a:schemeClr val="lt1"/>
                </a:solidFill>
                <a:latin typeface="Avenir"/>
                <a:ea typeface="Avenir"/>
                <a:cs typeface="Avenir"/>
                <a:sym typeface="Avenir"/>
              </a:rPr>
              <a:t>Encouraging </a:t>
            </a:r>
            <a:r>
              <a:rPr b="1" lang="en-US" sz="2600">
                <a:solidFill>
                  <a:schemeClr val="lt1"/>
                </a:solidFill>
                <a:latin typeface="Avenir"/>
                <a:ea typeface="Avenir"/>
                <a:cs typeface="Avenir"/>
                <a:sym typeface="Avenir"/>
              </a:rPr>
              <a:t>Small-Scale Housing Developments in Rural Communities</a:t>
            </a:r>
            <a:endParaRPr sz="400">
              <a:solidFill>
                <a:schemeClr val="dk1"/>
              </a:solidFill>
              <a:latin typeface="Calibri"/>
              <a:ea typeface="Calibri"/>
              <a:cs typeface="Calibri"/>
              <a:sym typeface="Calibri"/>
            </a:endParaRPr>
          </a:p>
        </p:txBody>
      </p:sp>
      <p:sp>
        <p:nvSpPr>
          <p:cNvPr id="221" name="Google Shape;221;p11"/>
          <p:cNvSpPr txBox="1"/>
          <p:nvPr/>
        </p:nvSpPr>
        <p:spPr>
          <a:xfrm>
            <a:off x="1253849" y="2726275"/>
            <a:ext cx="3525600" cy="492600"/>
          </a:xfrm>
          <a:prstGeom prst="rect">
            <a:avLst/>
          </a:prstGeom>
          <a:solidFill>
            <a:srgbClr val="27A99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rgbClr val="FFFFFF"/>
                </a:solidFill>
                <a:latin typeface="Avenir"/>
                <a:ea typeface="Avenir"/>
                <a:cs typeface="Avenir"/>
                <a:sym typeface="Avenir"/>
              </a:rPr>
              <a:t>Transforming Zoning </a:t>
            </a:r>
            <a:endParaRPr sz="2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g1b853eb6bab_0_396"/>
          <p:cNvSpPr/>
          <p:nvPr/>
        </p:nvSpPr>
        <p:spPr>
          <a:xfrm>
            <a:off x="6325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g1b853eb6bab_0_396"/>
          <p:cNvSpPr/>
          <p:nvPr/>
        </p:nvSpPr>
        <p:spPr>
          <a:xfrm>
            <a:off x="0" y="0"/>
            <a:ext cx="6126740" cy="6857542"/>
          </a:xfrm>
          <a:custGeom>
            <a:rect b="b" l="l" r="r" t="t"/>
            <a:pathLst>
              <a:path extrusionOk="0" h="6857542" w="6126740">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g1b853eb6bab_0_396"/>
          <p:cNvSpPr txBox="1"/>
          <p:nvPr>
            <p:ph type="ctrTitle"/>
          </p:nvPr>
        </p:nvSpPr>
        <p:spPr>
          <a:xfrm>
            <a:off x="269873" y="918729"/>
            <a:ext cx="4799100" cy="4290300"/>
          </a:xfrm>
          <a:prstGeom prst="rect">
            <a:avLst/>
          </a:prstGeom>
          <a:solidFill>
            <a:srgbClr val="005774"/>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Avenir"/>
              <a:buNone/>
            </a:pPr>
            <a:r>
              <a:rPr lang="en-US" sz="2800">
                <a:latin typeface="Avenir"/>
                <a:ea typeface="Avenir"/>
                <a:cs typeface="Avenir"/>
                <a:sym typeface="Avenir"/>
              </a:rPr>
              <a:t>Pilot Concept #1:</a:t>
            </a:r>
            <a:r>
              <a:rPr b="1" lang="en-US" sz="5400">
                <a:latin typeface="Avenir"/>
                <a:ea typeface="Avenir"/>
                <a:cs typeface="Avenir"/>
                <a:sym typeface="Avenir"/>
              </a:rPr>
              <a:t> </a:t>
            </a:r>
            <a:br>
              <a:rPr b="1" lang="en-US" sz="5400">
                <a:latin typeface="Avenir"/>
                <a:ea typeface="Avenir"/>
                <a:cs typeface="Avenir"/>
                <a:sym typeface="Avenir"/>
              </a:rPr>
            </a:br>
            <a:r>
              <a:rPr b="1" lang="en-US" sz="5400">
                <a:latin typeface="Avenir"/>
                <a:ea typeface="Avenir"/>
                <a:cs typeface="Avenir"/>
                <a:sym typeface="Avenir"/>
              </a:rPr>
              <a:t>Transforming Zoning </a:t>
            </a:r>
            <a:endParaRPr/>
          </a:p>
        </p:txBody>
      </p:sp>
      <p:grpSp>
        <p:nvGrpSpPr>
          <p:cNvPr id="229" name="Google Shape;229;g1b853eb6bab_0_396"/>
          <p:cNvGrpSpPr/>
          <p:nvPr/>
        </p:nvGrpSpPr>
        <p:grpSpPr>
          <a:xfrm>
            <a:off x="6103027" y="681628"/>
            <a:ext cx="1562266" cy="1172974"/>
            <a:chOff x="7493121" y="1000124"/>
            <a:chExt cx="1562266" cy="1172974"/>
          </a:xfrm>
        </p:grpSpPr>
        <p:sp>
          <p:nvSpPr>
            <p:cNvPr id="230" name="Google Shape;230;g1b853eb6bab_0_396"/>
            <p:cNvSpPr/>
            <p:nvPr/>
          </p:nvSpPr>
          <p:spPr>
            <a:xfrm>
              <a:off x="7493121" y="1348782"/>
              <a:ext cx="935037" cy="82431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rgbClr val="0057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g1b853eb6bab_0_396"/>
            <p:cNvSpPr/>
            <p:nvPr/>
          </p:nvSpPr>
          <p:spPr>
            <a:xfrm>
              <a:off x="8293221" y="1000124"/>
              <a:ext cx="762166"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rgbClr val="0057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2" name="Google Shape;232;g1b853eb6bab_0_396"/>
          <p:cNvSpPr txBox="1"/>
          <p:nvPr>
            <p:ph idx="1" type="subTitle"/>
          </p:nvPr>
        </p:nvSpPr>
        <p:spPr>
          <a:xfrm>
            <a:off x="6876523" y="2234110"/>
            <a:ext cx="4776600" cy="362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Arial"/>
              <a:buNone/>
            </a:pPr>
            <a:r>
              <a:t/>
            </a:r>
            <a:endParaRPr b="1">
              <a:solidFill>
                <a:srgbClr val="005774"/>
              </a:solidFill>
              <a:latin typeface="Avenir"/>
              <a:ea typeface="Avenir"/>
              <a:cs typeface="Avenir"/>
              <a:sym typeface="Avenir"/>
            </a:endParaRPr>
          </a:p>
          <a:p>
            <a:pPr indent="-133350" lvl="0" marL="285750" rtl="0" algn="l">
              <a:lnSpc>
                <a:spcPct val="90000"/>
              </a:lnSpc>
              <a:spcBef>
                <a:spcPts val="1000"/>
              </a:spcBef>
              <a:spcAft>
                <a:spcPts val="0"/>
              </a:spcAft>
              <a:buClr>
                <a:schemeClr val="dk1"/>
              </a:buClr>
              <a:buSzPts val="2400"/>
              <a:buFont typeface="Arial"/>
              <a:buNone/>
            </a:pPr>
            <a:r>
              <a:t/>
            </a:r>
            <a:endParaRPr>
              <a:latin typeface="Arial"/>
              <a:ea typeface="Arial"/>
              <a:cs typeface="Arial"/>
              <a:sym typeface="Arial"/>
            </a:endParaRPr>
          </a:p>
          <a:p>
            <a:pPr indent="-190500" lvl="0" marL="342900" rtl="0" algn="l">
              <a:lnSpc>
                <a:spcPct val="90000"/>
              </a:lnSpc>
              <a:spcBef>
                <a:spcPts val="1000"/>
              </a:spcBef>
              <a:spcAft>
                <a:spcPts val="0"/>
              </a:spcAft>
              <a:buClr>
                <a:schemeClr val="dk1"/>
              </a:buClr>
              <a:buSzPts val="2400"/>
              <a:buFont typeface="Courier New"/>
              <a:buNone/>
            </a:pPr>
            <a:r>
              <a:t/>
            </a:r>
            <a:endParaRPr>
              <a:latin typeface="Arial"/>
              <a:ea typeface="Arial"/>
              <a:cs typeface="Arial"/>
              <a:sym typeface="Arial"/>
            </a:endParaRPr>
          </a:p>
          <a:p>
            <a:pPr indent="-76200" lvl="0" marL="342900" rtl="0" algn="l">
              <a:lnSpc>
                <a:spcPct val="90000"/>
              </a:lnSpc>
              <a:spcBef>
                <a:spcPts val="100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a:p>
            <a:pPr indent="-76200" lvl="0" marL="342900" rtl="0" algn="l">
              <a:lnSpc>
                <a:spcPct val="90000"/>
              </a:lnSpc>
              <a:spcBef>
                <a:spcPts val="100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a:p>
            <a:pPr indent="-76200" lvl="0" marL="342900" rtl="0" algn="l">
              <a:lnSpc>
                <a:spcPct val="90000"/>
              </a:lnSpc>
              <a:spcBef>
                <a:spcPts val="100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p:txBody>
      </p:sp>
      <p:sp>
        <p:nvSpPr>
          <p:cNvPr id="233" name="Google Shape;233;g1b853eb6bab_0_396"/>
          <p:cNvSpPr txBox="1"/>
          <p:nvPr/>
        </p:nvSpPr>
        <p:spPr>
          <a:xfrm>
            <a:off x="7665300" y="1307200"/>
            <a:ext cx="6389100" cy="6054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Clr>
                <a:schemeClr val="dk1"/>
              </a:buClr>
              <a:buSzPts val="1100"/>
              <a:buFont typeface="Arial"/>
              <a:buNone/>
            </a:pPr>
            <a:r>
              <a:rPr lang="en-US" sz="1600">
                <a:solidFill>
                  <a:srgbClr val="005774"/>
                </a:solidFill>
                <a:latin typeface="Avenir"/>
                <a:ea typeface="Avenir"/>
                <a:cs typeface="Avenir"/>
                <a:sym typeface="Avenir"/>
              </a:rPr>
              <a:t>Mark Abeles-Allison</a:t>
            </a:r>
            <a:endParaRPr sz="1600">
              <a:solidFill>
                <a:schemeClr val="dk1"/>
              </a:solidFill>
            </a:endParaRPr>
          </a:p>
          <a:p>
            <a:pPr indent="-273050" lvl="0" marL="285750" rtl="0" algn="l">
              <a:lnSpc>
                <a:spcPct val="90000"/>
              </a:lnSpc>
              <a:spcBef>
                <a:spcPts val="1000"/>
              </a:spcBef>
              <a:spcAft>
                <a:spcPts val="0"/>
              </a:spcAft>
              <a:buClr>
                <a:srgbClr val="005774"/>
              </a:buClr>
              <a:buSzPts val="1600"/>
              <a:buFont typeface="Courier New"/>
              <a:buChar char="o"/>
            </a:pPr>
            <a:r>
              <a:rPr lang="en-US" sz="1600">
                <a:solidFill>
                  <a:srgbClr val="005774"/>
                </a:solidFill>
                <a:latin typeface="Avenir"/>
                <a:ea typeface="Avenir"/>
                <a:cs typeface="Avenir"/>
                <a:sym typeface="Avenir"/>
              </a:rPr>
              <a:t>County Administrator, Bayfield County</a:t>
            </a:r>
            <a:endParaRPr b="1" sz="1600">
              <a:solidFill>
                <a:srgbClr val="005774"/>
              </a:solidFill>
              <a:latin typeface="Avenir"/>
              <a:ea typeface="Avenir"/>
              <a:cs typeface="Avenir"/>
              <a:sym typeface="Avenir"/>
            </a:endParaRPr>
          </a:p>
          <a:p>
            <a:pPr indent="0" lvl="0" marL="0" rtl="0" algn="l">
              <a:lnSpc>
                <a:spcPct val="90000"/>
              </a:lnSpc>
              <a:spcBef>
                <a:spcPts val="1000"/>
              </a:spcBef>
              <a:spcAft>
                <a:spcPts val="0"/>
              </a:spcAft>
              <a:buClr>
                <a:srgbClr val="005774"/>
              </a:buClr>
              <a:buSzPts val="1800"/>
              <a:buFont typeface="Avenir"/>
              <a:buNone/>
            </a:pPr>
            <a:r>
              <a:rPr b="1" lang="en-US" sz="1600">
                <a:solidFill>
                  <a:srgbClr val="005774"/>
                </a:solidFill>
                <a:latin typeface="Avenir"/>
                <a:ea typeface="Avenir"/>
                <a:cs typeface="Avenir"/>
                <a:sym typeface="Avenir"/>
              </a:rPr>
              <a:t>Gordon Ringberg</a:t>
            </a:r>
            <a:endParaRPr sz="2200">
              <a:solidFill>
                <a:schemeClr val="dk1"/>
              </a:solidFill>
            </a:endParaRPr>
          </a:p>
          <a:p>
            <a:pPr indent="-273050" lvl="0" marL="285750" rtl="0" algn="l">
              <a:lnSpc>
                <a:spcPct val="90000"/>
              </a:lnSpc>
              <a:spcBef>
                <a:spcPts val="1000"/>
              </a:spcBef>
              <a:spcAft>
                <a:spcPts val="0"/>
              </a:spcAft>
              <a:buClr>
                <a:srgbClr val="005774"/>
              </a:buClr>
              <a:buSzPts val="1600"/>
              <a:buFont typeface="Courier New"/>
              <a:buChar char="o"/>
            </a:pPr>
            <a:r>
              <a:rPr lang="en-US" sz="1600">
                <a:solidFill>
                  <a:srgbClr val="005774"/>
                </a:solidFill>
                <a:latin typeface="Avenir"/>
                <a:ea typeface="Avenir"/>
                <a:cs typeface="Avenir"/>
                <a:sym typeface="Avenir"/>
              </a:rPr>
              <a:t>Mayor, City of Bayfield </a:t>
            </a:r>
            <a:endParaRPr sz="1200">
              <a:solidFill>
                <a:schemeClr val="dk1"/>
              </a:solidFill>
            </a:endParaRPr>
          </a:p>
          <a:p>
            <a:pPr indent="0" lvl="0" marL="0" rtl="0" algn="l">
              <a:lnSpc>
                <a:spcPct val="90000"/>
              </a:lnSpc>
              <a:spcBef>
                <a:spcPts val="1000"/>
              </a:spcBef>
              <a:spcAft>
                <a:spcPts val="0"/>
              </a:spcAft>
              <a:buNone/>
            </a:pPr>
            <a:r>
              <a:rPr b="1" lang="en-US" sz="1600">
                <a:solidFill>
                  <a:srgbClr val="005774"/>
                </a:solidFill>
                <a:latin typeface="Avenir"/>
                <a:ea typeface="Avenir"/>
                <a:cs typeface="Avenir"/>
                <a:sym typeface="Avenir"/>
              </a:rPr>
              <a:t>Karen Novachek</a:t>
            </a:r>
            <a:endParaRPr b="1" sz="1600">
              <a:solidFill>
                <a:schemeClr val="dk1"/>
              </a:solidFill>
              <a:latin typeface="Calibri"/>
              <a:ea typeface="Calibri"/>
              <a:cs typeface="Calibri"/>
              <a:sym typeface="Calibri"/>
            </a:endParaRPr>
          </a:p>
          <a:p>
            <a:pPr indent="-273050" lvl="0" marL="285750" rtl="0" algn="l">
              <a:lnSpc>
                <a:spcPct val="90000"/>
              </a:lnSpc>
              <a:spcBef>
                <a:spcPts val="1000"/>
              </a:spcBef>
              <a:spcAft>
                <a:spcPts val="0"/>
              </a:spcAft>
              <a:buClr>
                <a:srgbClr val="005774"/>
              </a:buClr>
              <a:buSzPts val="1600"/>
              <a:buFont typeface="Courier New"/>
              <a:buChar char="o"/>
            </a:pPr>
            <a:r>
              <a:rPr lang="en-US" sz="1600">
                <a:solidFill>
                  <a:srgbClr val="005774"/>
                </a:solidFill>
                <a:latin typeface="Avenir"/>
                <a:ea typeface="Avenir"/>
                <a:cs typeface="Avenir"/>
                <a:sym typeface="Avenir"/>
              </a:rPr>
              <a:t>City Council, City of Washburn</a:t>
            </a:r>
            <a:endParaRPr sz="1200">
              <a:solidFill>
                <a:schemeClr val="dk1"/>
              </a:solidFill>
            </a:endParaRPr>
          </a:p>
          <a:p>
            <a:pPr indent="0" lvl="0" marL="0" rtl="0" algn="l">
              <a:lnSpc>
                <a:spcPct val="90000"/>
              </a:lnSpc>
              <a:spcBef>
                <a:spcPts val="1000"/>
              </a:spcBef>
              <a:spcAft>
                <a:spcPts val="0"/>
              </a:spcAft>
              <a:buNone/>
            </a:pPr>
            <a:r>
              <a:rPr b="1" lang="en-US" sz="1600">
                <a:solidFill>
                  <a:srgbClr val="005774"/>
                </a:solidFill>
                <a:latin typeface="Avenir"/>
                <a:ea typeface="Avenir"/>
                <a:cs typeface="Avenir"/>
                <a:sym typeface="Avenir"/>
              </a:rPr>
              <a:t>Jeff Silbert</a:t>
            </a:r>
            <a:endParaRPr sz="1200">
              <a:solidFill>
                <a:schemeClr val="dk1"/>
              </a:solidFill>
            </a:endParaRPr>
          </a:p>
          <a:p>
            <a:pPr indent="-273050" lvl="0" marL="285750" rtl="0" algn="l">
              <a:lnSpc>
                <a:spcPct val="90000"/>
              </a:lnSpc>
              <a:spcBef>
                <a:spcPts val="1000"/>
              </a:spcBef>
              <a:spcAft>
                <a:spcPts val="0"/>
              </a:spcAft>
              <a:buClr>
                <a:srgbClr val="005774"/>
              </a:buClr>
              <a:buSzPts val="1600"/>
              <a:buFont typeface="Courier New"/>
              <a:buChar char="o"/>
            </a:pPr>
            <a:r>
              <a:rPr lang="en-US" sz="1600">
                <a:solidFill>
                  <a:srgbClr val="005774"/>
                </a:solidFill>
                <a:latin typeface="Avenir"/>
                <a:ea typeface="Avenir"/>
                <a:cs typeface="Avenir"/>
                <a:sym typeface="Avenir"/>
              </a:rPr>
              <a:t>Board of Supervisors, Bayfield County</a:t>
            </a:r>
            <a:br>
              <a:rPr lang="en-US" sz="1600">
                <a:solidFill>
                  <a:srgbClr val="005774"/>
                </a:solidFill>
                <a:latin typeface="Avenir"/>
                <a:ea typeface="Avenir"/>
                <a:cs typeface="Avenir"/>
                <a:sym typeface="Avenir"/>
              </a:rPr>
            </a:br>
            <a:endParaRPr sz="1600">
              <a:solidFill>
                <a:srgbClr val="005774"/>
              </a:solidFill>
              <a:latin typeface="Avenir"/>
              <a:ea typeface="Avenir"/>
              <a:cs typeface="Avenir"/>
              <a:sym typeface="Avenir"/>
            </a:endParaRPr>
          </a:p>
          <a:p>
            <a:pPr indent="0" lvl="0" marL="0" rtl="0" algn="l">
              <a:lnSpc>
                <a:spcPct val="90000"/>
              </a:lnSpc>
              <a:spcBef>
                <a:spcPts val="0"/>
              </a:spcBef>
              <a:spcAft>
                <a:spcPts val="0"/>
              </a:spcAft>
              <a:buNone/>
            </a:pPr>
            <a:r>
              <a:rPr b="1" lang="en-US" sz="1600">
                <a:solidFill>
                  <a:srgbClr val="005774"/>
                </a:solidFill>
                <a:latin typeface="Avenir"/>
                <a:ea typeface="Avenir"/>
                <a:cs typeface="Avenir"/>
                <a:sym typeface="Avenir"/>
              </a:rPr>
              <a:t>Heidi Zimmer</a:t>
            </a:r>
            <a:endParaRPr sz="1600">
              <a:solidFill>
                <a:schemeClr val="dk1"/>
              </a:solidFill>
              <a:latin typeface="Calibri"/>
              <a:ea typeface="Calibri"/>
              <a:cs typeface="Calibri"/>
              <a:sym typeface="Calibri"/>
            </a:endParaRPr>
          </a:p>
          <a:p>
            <a:pPr indent="-273050" lvl="0" marL="285750" rtl="0" algn="l">
              <a:lnSpc>
                <a:spcPct val="90000"/>
              </a:lnSpc>
              <a:spcBef>
                <a:spcPts val="1000"/>
              </a:spcBef>
              <a:spcAft>
                <a:spcPts val="0"/>
              </a:spcAft>
              <a:buClr>
                <a:srgbClr val="005774"/>
              </a:buClr>
              <a:buSzPts val="1600"/>
              <a:buFont typeface="Courier New"/>
              <a:buChar char="o"/>
            </a:pPr>
            <a:r>
              <a:rPr lang="en-US" sz="1600">
                <a:solidFill>
                  <a:srgbClr val="005774"/>
                </a:solidFill>
                <a:latin typeface="Avenir"/>
                <a:ea typeface="Avenir"/>
                <a:cs typeface="Avenir"/>
                <a:sym typeface="Avenir"/>
              </a:rPr>
              <a:t>President, Zimmer Development</a:t>
            </a:r>
            <a:br>
              <a:rPr lang="en-US" sz="1600">
                <a:solidFill>
                  <a:srgbClr val="005774"/>
                </a:solidFill>
                <a:latin typeface="Avenir"/>
                <a:ea typeface="Avenir"/>
                <a:cs typeface="Avenir"/>
                <a:sym typeface="Avenir"/>
              </a:rPr>
            </a:br>
            <a:r>
              <a:rPr lang="en-US" sz="1600">
                <a:solidFill>
                  <a:srgbClr val="005774"/>
                </a:solidFill>
                <a:latin typeface="Avenir"/>
                <a:ea typeface="Avenir"/>
                <a:cs typeface="Avenir"/>
                <a:sym typeface="Avenir"/>
              </a:rPr>
              <a:t>Owner, Wild Rice Retreat</a:t>
            </a:r>
            <a:endParaRPr sz="16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b="1" lang="en-US" sz="1600">
                <a:solidFill>
                  <a:srgbClr val="005774"/>
                </a:solidFill>
                <a:latin typeface="Avenir"/>
                <a:ea typeface="Avenir"/>
                <a:cs typeface="Avenir"/>
                <a:sym typeface="Avenir"/>
              </a:rPr>
              <a:t>David Popelka</a:t>
            </a:r>
            <a:endParaRPr b="1" sz="1600">
              <a:solidFill>
                <a:schemeClr val="dk1"/>
              </a:solidFill>
              <a:latin typeface="Calibri"/>
              <a:ea typeface="Calibri"/>
              <a:cs typeface="Calibri"/>
              <a:sym typeface="Calibri"/>
            </a:endParaRPr>
          </a:p>
          <a:p>
            <a:pPr indent="-273050" lvl="0" marL="285750" rtl="0" algn="l">
              <a:lnSpc>
                <a:spcPct val="90000"/>
              </a:lnSpc>
              <a:spcBef>
                <a:spcPts val="1000"/>
              </a:spcBef>
              <a:spcAft>
                <a:spcPts val="0"/>
              </a:spcAft>
              <a:buClr>
                <a:srgbClr val="005774"/>
              </a:buClr>
              <a:buSzPts val="1600"/>
              <a:buFont typeface="Courier New"/>
              <a:buChar char="o"/>
            </a:pPr>
            <a:r>
              <a:rPr lang="en-US" sz="1600">
                <a:solidFill>
                  <a:srgbClr val="005774"/>
                </a:solidFill>
                <a:latin typeface="Avenir"/>
                <a:ea typeface="Avenir"/>
                <a:cs typeface="Avenir"/>
                <a:sym typeface="Avenir"/>
              </a:rPr>
              <a:t>Supervisor, Town of Cable </a:t>
            </a:r>
            <a:endParaRPr sz="1600">
              <a:solidFill>
                <a:srgbClr val="005774"/>
              </a:solidFill>
              <a:latin typeface="Avenir"/>
              <a:ea typeface="Avenir"/>
              <a:cs typeface="Avenir"/>
              <a:sym typeface="Avenir"/>
            </a:endParaRPr>
          </a:p>
          <a:p>
            <a:pPr indent="0" lvl="0" marL="0" rtl="0" algn="l">
              <a:lnSpc>
                <a:spcPct val="90000"/>
              </a:lnSpc>
              <a:spcBef>
                <a:spcPts val="1000"/>
              </a:spcBef>
              <a:spcAft>
                <a:spcPts val="0"/>
              </a:spcAft>
              <a:buNone/>
            </a:pPr>
            <a:r>
              <a:rPr b="1" lang="en-US" sz="1600">
                <a:solidFill>
                  <a:srgbClr val="005774"/>
                </a:solidFill>
                <a:latin typeface="Avenir"/>
                <a:ea typeface="Avenir"/>
                <a:cs typeface="Avenir"/>
                <a:sym typeface="Avenir"/>
              </a:rPr>
              <a:t>Steven Wiley</a:t>
            </a:r>
            <a:endParaRPr b="1" sz="1600">
              <a:solidFill>
                <a:srgbClr val="005774"/>
              </a:solidFill>
              <a:latin typeface="Avenir"/>
              <a:ea typeface="Avenir"/>
              <a:cs typeface="Avenir"/>
              <a:sym typeface="Avenir"/>
            </a:endParaRPr>
          </a:p>
          <a:p>
            <a:pPr indent="-273050" lvl="0" marL="285750" rtl="0" algn="l">
              <a:lnSpc>
                <a:spcPct val="90000"/>
              </a:lnSpc>
              <a:spcBef>
                <a:spcPts val="1000"/>
              </a:spcBef>
              <a:spcAft>
                <a:spcPts val="0"/>
              </a:spcAft>
              <a:buClr>
                <a:srgbClr val="005774"/>
              </a:buClr>
              <a:buSzPts val="1600"/>
              <a:buFont typeface="Avenir"/>
              <a:buChar char="o"/>
            </a:pPr>
            <a:r>
              <a:rPr lang="en-US" sz="1600">
                <a:solidFill>
                  <a:srgbClr val="005774"/>
                </a:solidFill>
                <a:latin typeface="Avenir"/>
                <a:ea typeface="Avenir"/>
                <a:cs typeface="Avenir"/>
                <a:sym typeface="Avenir"/>
              </a:rPr>
              <a:t>Planning and Development Director, </a:t>
            </a:r>
            <a:br>
              <a:rPr lang="en-US" sz="1600">
                <a:solidFill>
                  <a:srgbClr val="005774"/>
                </a:solidFill>
                <a:latin typeface="Avenir"/>
                <a:ea typeface="Avenir"/>
                <a:cs typeface="Avenir"/>
                <a:sym typeface="Avenir"/>
              </a:rPr>
            </a:br>
            <a:r>
              <a:rPr lang="en-US" sz="1600">
                <a:solidFill>
                  <a:srgbClr val="005774"/>
                </a:solidFill>
                <a:latin typeface="Avenir"/>
                <a:ea typeface="Avenir"/>
                <a:cs typeface="Avenir"/>
                <a:sym typeface="Avenir"/>
              </a:rPr>
              <a:t>City of Ashland</a:t>
            </a:r>
            <a:endParaRPr sz="1600">
              <a:solidFill>
                <a:srgbClr val="005774"/>
              </a:solidFill>
              <a:latin typeface="Avenir"/>
              <a:ea typeface="Avenir"/>
              <a:cs typeface="Avenir"/>
              <a:sym typeface="Avenir"/>
            </a:endParaRPr>
          </a:p>
          <a:p>
            <a:pPr indent="0" lvl="0" marL="457200" rtl="0" algn="l">
              <a:lnSpc>
                <a:spcPct val="90000"/>
              </a:lnSpc>
              <a:spcBef>
                <a:spcPts val="1000"/>
              </a:spcBef>
              <a:spcAft>
                <a:spcPts val="0"/>
              </a:spcAft>
              <a:buNone/>
            </a:pPr>
            <a:r>
              <a:t/>
            </a:r>
            <a:endParaRPr sz="1800">
              <a:solidFill>
                <a:srgbClr val="005774"/>
              </a:solidFill>
              <a:latin typeface="Avenir"/>
              <a:ea typeface="Avenir"/>
              <a:cs typeface="Avenir"/>
              <a:sym typeface="Avenir"/>
            </a:endParaRPr>
          </a:p>
          <a:p>
            <a:pPr indent="0" lvl="0" marL="0" marR="0" rtl="0" algn="l">
              <a:spcBef>
                <a:spcPts val="0"/>
              </a:spcBef>
              <a:spcAft>
                <a:spcPts val="0"/>
              </a:spcAft>
              <a:buNone/>
            </a:pPr>
            <a:r>
              <a:t/>
            </a:r>
            <a:endParaRPr sz="1800">
              <a:solidFill>
                <a:srgbClr val="000000"/>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g1b853eb6bab_0_40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239" name="Google Shape;239;g1b853eb6bab_0_407"/>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g1b853eb6bab_0_407"/>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g1b853eb6bab_0_407"/>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g1b853eb6bab_0_407"/>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g1b853eb6bab_0_407"/>
          <p:cNvSpPr txBox="1"/>
          <p:nvPr>
            <p:ph type="ctrTitle"/>
          </p:nvPr>
        </p:nvSpPr>
        <p:spPr>
          <a:xfrm>
            <a:off x="718456" y="381624"/>
            <a:ext cx="98961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Pilot Concept #1: Transforming Zoning</a:t>
            </a:r>
            <a:endParaRPr/>
          </a:p>
        </p:txBody>
      </p:sp>
      <p:pic>
        <p:nvPicPr>
          <p:cNvPr descr="Screen Shot 2021-12-07 at 12.05.16 PM.png" id="244" name="Google Shape;244;g1b853eb6bab_0_407"/>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245" name="Google Shape;245;g1b853eb6bab_0_407"/>
          <p:cNvSpPr txBox="1"/>
          <p:nvPr/>
        </p:nvSpPr>
        <p:spPr>
          <a:xfrm>
            <a:off x="553967" y="1784533"/>
            <a:ext cx="9491700" cy="51489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500">
                <a:solidFill>
                  <a:srgbClr val="005774"/>
                </a:solidFill>
                <a:latin typeface="Avenir"/>
                <a:ea typeface="Avenir"/>
                <a:cs typeface="Avenir"/>
                <a:sym typeface="Avenir"/>
              </a:rPr>
              <a:t>What is Zoning?</a:t>
            </a:r>
            <a:endParaRPr b="1" sz="2500">
              <a:solidFill>
                <a:srgbClr val="005774"/>
              </a:solidFill>
              <a:latin typeface="Avenir"/>
              <a:ea typeface="Avenir"/>
              <a:cs typeface="Avenir"/>
              <a:sym typeface="Avenir"/>
            </a:endParaRPr>
          </a:p>
          <a:p>
            <a:pPr indent="0" lvl="0" marL="0" marR="0" rtl="0" algn="l">
              <a:spcBef>
                <a:spcPts val="0"/>
              </a:spcBef>
              <a:spcAft>
                <a:spcPts val="0"/>
              </a:spcAft>
              <a:buNone/>
            </a:pPr>
            <a:r>
              <a:t/>
            </a:r>
            <a:endParaRPr b="1" sz="2200">
              <a:solidFill>
                <a:srgbClr val="005774"/>
              </a:solidFill>
              <a:latin typeface="Avenir"/>
              <a:ea typeface="Avenir"/>
              <a:cs typeface="Avenir"/>
              <a:sym typeface="Avenir"/>
            </a:endParaRPr>
          </a:p>
          <a:p>
            <a:pPr indent="0" lvl="0" marL="0" rtl="0" algn="l">
              <a:spcBef>
                <a:spcPts val="0"/>
              </a:spcBef>
              <a:spcAft>
                <a:spcPts val="0"/>
              </a:spcAft>
              <a:buNone/>
            </a:pPr>
            <a:r>
              <a:rPr lang="en-US" sz="2100">
                <a:solidFill>
                  <a:srgbClr val="005774"/>
                </a:solidFill>
                <a:latin typeface="Roboto"/>
                <a:ea typeface="Roboto"/>
                <a:cs typeface="Roboto"/>
                <a:sym typeface="Roboto"/>
              </a:rPr>
              <a:t>→ Zoning is the way communities guide the physical </a:t>
            </a:r>
            <a:r>
              <a:rPr b="1" lang="en-US" sz="2100">
                <a:solidFill>
                  <a:srgbClr val="005774"/>
                </a:solidFill>
                <a:latin typeface="Roboto"/>
                <a:ea typeface="Roboto"/>
                <a:cs typeface="Roboto"/>
                <a:sym typeface="Roboto"/>
              </a:rPr>
              <a:t>development of land</a:t>
            </a:r>
            <a:r>
              <a:rPr lang="en-US" sz="2100">
                <a:solidFill>
                  <a:srgbClr val="005774"/>
                </a:solidFill>
                <a:latin typeface="Roboto"/>
                <a:ea typeface="Roboto"/>
                <a:cs typeface="Roboto"/>
                <a:sym typeface="Roboto"/>
              </a:rPr>
              <a:t> and </a:t>
            </a:r>
            <a:r>
              <a:rPr b="1" lang="en-US" sz="2100">
                <a:solidFill>
                  <a:srgbClr val="005774"/>
                </a:solidFill>
                <a:latin typeface="Roboto"/>
                <a:ea typeface="Roboto"/>
                <a:cs typeface="Roboto"/>
                <a:sym typeface="Roboto"/>
              </a:rPr>
              <a:t>the kinds of uses</a:t>
            </a:r>
            <a:r>
              <a:rPr lang="en-US" sz="2100">
                <a:solidFill>
                  <a:srgbClr val="005774"/>
                </a:solidFill>
                <a:latin typeface="Roboto"/>
                <a:ea typeface="Roboto"/>
                <a:cs typeface="Roboto"/>
                <a:sym typeface="Roboto"/>
              </a:rPr>
              <a:t> allowed. </a:t>
            </a:r>
            <a:endParaRPr sz="2100">
              <a:solidFill>
                <a:srgbClr val="005774"/>
              </a:solidFill>
              <a:latin typeface="Roboto"/>
              <a:ea typeface="Roboto"/>
              <a:cs typeface="Roboto"/>
              <a:sym typeface="Roboto"/>
            </a:endParaRPr>
          </a:p>
          <a:p>
            <a:pPr indent="0" lvl="0" marL="0" rtl="0" algn="l">
              <a:spcBef>
                <a:spcPts val="0"/>
              </a:spcBef>
              <a:spcAft>
                <a:spcPts val="0"/>
              </a:spcAft>
              <a:buNone/>
            </a:pPr>
            <a:r>
              <a:t/>
            </a:r>
            <a:endParaRPr sz="2100">
              <a:solidFill>
                <a:srgbClr val="005774"/>
              </a:solidFill>
              <a:latin typeface="Roboto"/>
              <a:ea typeface="Roboto"/>
              <a:cs typeface="Roboto"/>
              <a:sym typeface="Roboto"/>
            </a:endParaRPr>
          </a:p>
          <a:p>
            <a:pPr indent="0" lvl="0" marL="0" rtl="0" algn="l">
              <a:spcBef>
                <a:spcPts val="0"/>
              </a:spcBef>
              <a:spcAft>
                <a:spcPts val="0"/>
              </a:spcAft>
              <a:buNone/>
            </a:pPr>
            <a:r>
              <a:rPr lang="en-US" sz="2100">
                <a:solidFill>
                  <a:srgbClr val="005774"/>
                </a:solidFill>
                <a:latin typeface="Roboto"/>
                <a:ea typeface="Roboto"/>
                <a:cs typeface="Roboto"/>
                <a:sym typeface="Roboto"/>
              </a:rPr>
              <a:t>→ Zoning is the process of dividing land into separate districts/zones, with differing regulations </a:t>
            </a:r>
            <a:endParaRPr sz="2100">
              <a:solidFill>
                <a:srgbClr val="005774"/>
              </a:solidFill>
              <a:latin typeface="Roboto"/>
              <a:ea typeface="Roboto"/>
              <a:cs typeface="Roboto"/>
              <a:sym typeface="Roboto"/>
            </a:endParaRPr>
          </a:p>
          <a:p>
            <a:pPr indent="0" lvl="0" marL="0" rtl="0" algn="l">
              <a:spcBef>
                <a:spcPts val="0"/>
              </a:spcBef>
              <a:spcAft>
                <a:spcPts val="0"/>
              </a:spcAft>
              <a:buNone/>
            </a:pPr>
            <a:r>
              <a:t/>
            </a:r>
            <a:endParaRPr sz="2100">
              <a:solidFill>
                <a:srgbClr val="005774"/>
              </a:solidFill>
              <a:latin typeface="Roboto"/>
              <a:ea typeface="Roboto"/>
              <a:cs typeface="Roboto"/>
              <a:sym typeface="Roboto"/>
            </a:endParaRPr>
          </a:p>
          <a:p>
            <a:pPr indent="0" lvl="0" marL="0" rtl="0" algn="l">
              <a:spcBef>
                <a:spcPts val="0"/>
              </a:spcBef>
              <a:spcAft>
                <a:spcPts val="0"/>
              </a:spcAft>
              <a:buNone/>
            </a:pPr>
            <a:r>
              <a:rPr lang="en-US" sz="2100">
                <a:solidFill>
                  <a:srgbClr val="005774"/>
                </a:solidFill>
                <a:latin typeface="Roboto"/>
                <a:ea typeface="Roboto"/>
                <a:cs typeface="Roboto"/>
                <a:sym typeface="Roboto"/>
              </a:rPr>
              <a:t>→ Zoning ordinances can determine many factors including </a:t>
            </a:r>
            <a:r>
              <a:rPr b="1" lang="en-US" sz="2100">
                <a:solidFill>
                  <a:srgbClr val="005774"/>
                </a:solidFill>
                <a:latin typeface="Roboto"/>
                <a:ea typeface="Roboto"/>
                <a:cs typeface="Roboto"/>
                <a:sym typeface="Roboto"/>
              </a:rPr>
              <a:t>lot size, density, building height, etc. </a:t>
            </a:r>
            <a:r>
              <a:rPr lang="en-US" sz="2100">
                <a:solidFill>
                  <a:srgbClr val="005774"/>
                </a:solidFill>
                <a:latin typeface="Roboto"/>
                <a:ea typeface="Roboto"/>
                <a:cs typeface="Roboto"/>
                <a:sym typeface="Roboto"/>
              </a:rPr>
              <a:t> </a:t>
            </a:r>
            <a:endParaRPr sz="2100">
              <a:solidFill>
                <a:srgbClr val="005774"/>
              </a:solidFill>
              <a:latin typeface="Roboto"/>
              <a:ea typeface="Roboto"/>
              <a:cs typeface="Roboto"/>
              <a:sym typeface="Roboto"/>
            </a:endParaRPr>
          </a:p>
          <a:p>
            <a:pPr indent="0" lvl="0" marL="0" rtl="0" algn="l">
              <a:spcBef>
                <a:spcPts val="0"/>
              </a:spcBef>
              <a:spcAft>
                <a:spcPts val="0"/>
              </a:spcAft>
              <a:buNone/>
            </a:pPr>
            <a:r>
              <a:t/>
            </a:r>
            <a:endParaRPr sz="2100">
              <a:solidFill>
                <a:srgbClr val="005774"/>
              </a:solidFill>
              <a:latin typeface="Roboto"/>
              <a:ea typeface="Roboto"/>
              <a:cs typeface="Roboto"/>
              <a:sym typeface="Roboto"/>
            </a:endParaRPr>
          </a:p>
          <a:p>
            <a:pPr indent="0" lvl="0" marL="0" rtl="0" algn="l">
              <a:spcBef>
                <a:spcPts val="0"/>
              </a:spcBef>
              <a:spcAft>
                <a:spcPts val="0"/>
              </a:spcAft>
              <a:buNone/>
            </a:pPr>
            <a:r>
              <a:rPr lang="en-US" sz="2100">
                <a:solidFill>
                  <a:srgbClr val="005774"/>
                </a:solidFill>
                <a:latin typeface="Roboto"/>
                <a:ea typeface="Roboto"/>
                <a:cs typeface="Roboto"/>
                <a:sym typeface="Roboto"/>
              </a:rPr>
              <a:t>→ Zoning helps communities </a:t>
            </a:r>
            <a:r>
              <a:rPr b="1" lang="en-US" sz="2100">
                <a:solidFill>
                  <a:srgbClr val="005774"/>
                </a:solidFill>
                <a:latin typeface="Roboto"/>
                <a:ea typeface="Roboto"/>
                <a:cs typeface="Roboto"/>
                <a:sym typeface="Roboto"/>
              </a:rPr>
              <a:t>achieve comprehensive planning goals </a:t>
            </a:r>
            <a:r>
              <a:rPr lang="en-US" sz="2100">
                <a:solidFill>
                  <a:srgbClr val="005774"/>
                </a:solidFill>
                <a:latin typeface="Roboto"/>
                <a:ea typeface="Roboto"/>
                <a:cs typeface="Roboto"/>
                <a:sym typeface="Roboto"/>
              </a:rPr>
              <a:t>and</a:t>
            </a:r>
            <a:r>
              <a:rPr b="1" lang="en-US" sz="2100">
                <a:solidFill>
                  <a:srgbClr val="005774"/>
                </a:solidFill>
                <a:latin typeface="Roboto"/>
                <a:ea typeface="Roboto"/>
                <a:cs typeface="Roboto"/>
                <a:sym typeface="Roboto"/>
              </a:rPr>
              <a:t> </a:t>
            </a:r>
            <a:r>
              <a:rPr lang="en-US" sz="2100">
                <a:solidFill>
                  <a:srgbClr val="005774"/>
                </a:solidFill>
                <a:latin typeface="Roboto"/>
                <a:ea typeface="Roboto"/>
                <a:cs typeface="Roboto"/>
                <a:sym typeface="Roboto"/>
              </a:rPr>
              <a:t>is a tool to promote</a:t>
            </a:r>
            <a:r>
              <a:rPr b="1" lang="en-US" sz="2100">
                <a:solidFill>
                  <a:srgbClr val="005774"/>
                </a:solidFill>
                <a:latin typeface="Roboto"/>
                <a:ea typeface="Roboto"/>
                <a:cs typeface="Roboto"/>
                <a:sym typeface="Roboto"/>
              </a:rPr>
              <a:t> orderly and consistent development</a:t>
            </a:r>
            <a:r>
              <a:rPr lang="en-US" sz="2100">
                <a:solidFill>
                  <a:srgbClr val="005774"/>
                </a:solidFill>
                <a:latin typeface="Roboto"/>
                <a:ea typeface="Roboto"/>
                <a:cs typeface="Roboto"/>
                <a:sym typeface="Roboto"/>
              </a:rPr>
              <a:t>.</a:t>
            </a:r>
            <a:endParaRPr b="1" sz="2500">
              <a:solidFill>
                <a:srgbClr val="005774"/>
              </a:solidFill>
              <a:latin typeface="Avenir"/>
              <a:ea typeface="Avenir"/>
              <a:cs typeface="Avenir"/>
              <a:sym typeface="Avenir"/>
            </a:endParaRPr>
          </a:p>
          <a:p>
            <a:pPr indent="0" lvl="0" marL="0" marR="0" rtl="0" algn="l">
              <a:spcBef>
                <a:spcPts val="0"/>
              </a:spcBef>
              <a:spcAft>
                <a:spcPts val="0"/>
              </a:spcAft>
              <a:buNone/>
            </a:pPr>
            <a:r>
              <a:t/>
            </a:r>
            <a:endParaRPr b="1" sz="2200">
              <a:solidFill>
                <a:srgbClr val="005774"/>
              </a:solidFill>
              <a:latin typeface="Avenir"/>
              <a:ea typeface="Avenir"/>
              <a:cs typeface="Avenir"/>
              <a:sym typeface="Avenir"/>
            </a:endParaRPr>
          </a:p>
          <a:p>
            <a:pPr indent="0" lvl="0" marL="0" marR="0" rtl="0" algn="l">
              <a:spcBef>
                <a:spcPts val="0"/>
              </a:spcBef>
              <a:spcAft>
                <a:spcPts val="0"/>
              </a:spcAft>
              <a:buNone/>
            </a:pPr>
            <a:r>
              <a:t/>
            </a:r>
            <a:endParaRPr sz="2000">
              <a:solidFill>
                <a:srgbClr val="005774"/>
              </a:solidFill>
              <a:latin typeface="Avenir"/>
              <a:ea typeface="Avenir"/>
              <a:cs typeface="Avenir"/>
              <a:sym typeface="Avenir"/>
            </a:endParaRPr>
          </a:p>
          <a:p>
            <a:pPr indent="-193675" lvl="0" marL="285750" marR="0" rtl="0" algn="l">
              <a:spcBef>
                <a:spcPts val="0"/>
              </a:spcBef>
              <a:spcAft>
                <a:spcPts val="0"/>
              </a:spcAft>
              <a:buClr>
                <a:schemeClr val="dk1"/>
              </a:buClr>
              <a:buSzPts val="1450"/>
              <a:buFont typeface="Courier New"/>
              <a:buNone/>
            </a:pPr>
            <a:r>
              <a:t/>
            </a:r>
            <a:endParaRPr sz="1450">
              <a:solidFill>
                <a:srgbClr val="005774"/>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g1b853eb6bab_0_4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251" name="Google Shape;251;g1b853eb6bab_0_418"/>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g1b853eb6bab_0_418"/>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g1b853eb6bab_0_418"/>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g1b853eb6bab_0_418"/>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g1b853eb6bab_0_418"/>
          <p:cNvSpPr txBox="1"/>
          <p:nvPr>
            <p:ph type="ctrTitle"/>
          </p:nvPr>
        </p:nvSpPr>
        <p:spPr>
          <a:xfrm>
            <a:off x="718456" y="381624"/>
            <a:ext cx="98961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Pilot Concept #1: Transforming Zoning</a:t>
            </a:r>
            <a:endParaRPr/>
          </a:p>
        </p:txBody>
      </p:sp>
      <p:pic>
        <p:nvPicPr>
          <p:cNvPr descr="Screen Shot 2021-12-07 at 12.05.16 PM.png" id="256" name="Google Shape;256;g1b853eb6bab_0_418"/>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257" name="Google Shape;257;g1b853eb6bab_0_418"/>
          <p:cNvSpPr txBox="1"/>
          <p:nvPr/>
        </p:nvSpPr>
        <p:spPr>
          <a:xfrm>
            <a:off x="553975" y="1722100"/>
            <a:ext cx="10060500" cy="53181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500">
                <a:solidFill>
                  <a:srgbClr val="005774"/>
                </a:solidFill>
                <a:latin typeface="Avenir"/>
                <a:ea typeface="Avenir"/>
                <a:cs typeface="Avenir"/>
                <a:sym typeface="Avenir"/>
              </a:rPr>
              <a:t>What is the challenge we are solving for?      While Zoning is a tool…</a:t>
            </a:r>
            <a:endParaRPr b="1" sz="2500">
              <a:solidFill>
                <a:srgbClr val="005774"/>
              </a:solidFill>
              <a:latin typeface="Avenir"/>
              <a:ea typeface="Avenir"/>
              <a:cs typeface="Avenir"/>
              <a:sym typeface="Avenir"/>
            </a:endParaRPr>
          </a:p>
          <a:p>
            <a:pPr indent="0" lvl="0" marL="0" marR="0" rtl="0" algn="l">
              <a:spcBef>
                <a:spcPts val="0"/>
              </a:spcBef>
              <a:spcAft>
                <a:spcPts val="0"/>
              </a:spcAft>
              <a:buNone/>
            </a:pPr>
            <a:r>
              <a:t/>
            </a:r>
            <a:endParaRPr b="1" sz="2200">
              <a:solidFill>
                <a:srgbClr val="005774"/>
              </a:solidFill>
              <a:latin typeface="Avenir"/>
              <a:ea typeface="Avenir"/>
              <a:cs typeface="Avenir"/>
              <a:sym typeface="Avenir"/>
            </a:endParaRPr>
          </a:p>
          <a:p>
            <a:pPr indent="0" lvl="0" marL="0" marR="0" rtl="0" algn="l">
              <a:spcBef>
                <a:spcPts val="0"/>
              </a:spcBef>
              <a:spcAft>
                <a:spcPts val="0"/>
              </a:spcAft>
              <a:buNone/>
            </a:pPr>
            <a:r>
              <a:rPr b="1" lang="en-US" sz="2200">
                <a:solidFill>
                  <a:srgbClr val="005774"/>
                </a:solidFill>
                <a:latin typeface="Avenir"/>
                <a:ea typeface="Avenir"/>
                <a:cs typeface="Avenir"/>
                <a:sym typeface="Avenir"/>
              </a:rPr>
              <a:t>Zoning can impact development and the cost of homes. For example: </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In Bayfield County, zoning requires a certain amount of open space per dwelling unit.</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Current zoning in Bayfield County limits mixed use and high density developments.</a:t>
            </a:r>
            <a:endParaRPr b="1" sz="2200">
              <a:solidFill>
                <a:srgbClr val="005774"/>
              </a:solidFill>
              <a:latin typeface="Avenir"/>
              <a:ea typeface="Avenir"/>
              <a:cs typeface="Avenir"/>
              <a:sym typeface="Avenir"/>
            </a:endParaRPr>
          </a:p>
          <a:p>
            <a:pPr indent="0" lvl="0" marL="0" marR="0" rtl="0" algn="l">
              <a:spcBef>
                <a:spcPts val="0"/>
              </a:spcBef>
              <a:spcAft>
                <a:spcPts val="0"/>
              </a:spcAft>
              <a:buNone/>
            </a:pPr>
            <a:r>
              <a:rPr b="1" lang="en-US" sz="2200">
                <a:solidFill>
                  <a:srgbClr val="005774"/>
                </a:solidFill>
                <a:latin typeface="Avenir"/>
                <a:ea typeface="Avenir"/>
                <a:cs typeface="Avenir"/>
                <a:sym typeface="Avenir"/>
              </a:rPr>
              <a:t>In Addition:  Zoning ordinances: </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Can be complex, outdated, and difficult to interpret</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May not not accommodate new trends or technologies associated with affordable single and multi-family housing units needed.</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Developed years ago, may not be consistent with today’s workforce  housing goals.</a:t>
            </a:r>
            <a:endParaRPr b="1" sz="2200">
              <a:solidFill>
                <a:srgbClr val="005774"/>
              </a:solidFill>
              <a:latin typeface="Avenir"/>
              <a:ea typeface="Avenir"/>
              <a:cs typeface="Avenir"/>
              <a:sym typeface="Avenir"/>
            </a:endParaRPr>
          </a:p>
          <a:p>
            <a:pPr indent="0" lvl="0" marL="0" marR="0" rtl="0" algn="l">
              <a:spcBef>
                <a:spcPts val="0"/>
              </a:spcBef>
              <a:spcAft>
                <a:spcPts val="0"/>
              </a:spcAft>
              <a:buNone/>
            </a:pPr>
            <a:r>
              <a:t/>
            </a:r>
            <a:endParaRPr b="1" sz="2200">
              <a:solidFill>
                <a:srgbClr val="005774"/>
              </a:solidFill>
              <a:latin typeface="Avenir"/>
              <a:ea typeface="Avenir"/>
              <a:cs typeface="Avenir"/>
              <a:sym typeface="Avenir"/>
            </a:endParaRPr>
          </a:p>
          <a:p>
            <a:pPr indent="0" lvl="0" marL="0" marR="0" rtl="0" algn="l">
              <a:spcBef>
                <a:spcPts val="0"/>
              </a:spcBef>
              <a:spcAft>
                <a:spcPts val="0"/>
              </a:spcAft>
              <a:buNone/>
            </a:pPr>
            <a:r>
              <a:t/>
            </a:r>
            <a:endParaRPr sz="2000">
              <a:solidFill>
                <a:srgbClr val="005774"/>
              </a:solidFill>
              <a:latin typeface="Avenir"/>
              <a:ea typeface="Avenir"/>
              <a:cs typeface="Avenir"/>
              <a:sym typeface="Avenir"/>
            </a:endParaRPr>
          </a:p>
          <a:p>
            <a:pPr indent="-193675" lvl="0" marL="285750" marR="0" rtl="0" algn="l">
              <a:spcBef>
                <a:spcPts val="0"/>
              </a:spcBef>
              <a:spcAft>
                <a:spcPts val="0"/>
              </a:spcAft>
              <a:buClr>
                <a:schemeClr val="dk1"/>
              </a:buClr>
              <a:buSzPts val="1450"/>
              <a:buFont typeface="Courier New"/>
              <a:buNone/>
            </a:pPr>
            <a:r>
              <a:t/>
            </a:r>
            <a:endParaRPr sz="1450">
              <a:solidFill>
                <a:srgbClr val="005774"/>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g1b853eb6bab_0_429"/>
          <p:cNvSpPr/>
          <p:nvPr/>
        </p:nvSpPr>
        <p:spPr>
          <a:xfrm>
            <a:off x="-70825"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263" name="Google Shape;263;g1b853eb6bab_0_429"/>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g1b853eb6bab_0_429"/>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g1b853eb6bab_0_429"/>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g1b853eb6bab_0_429"/>
          <p:cNvSpPr/>
          <p:nvPr/>
        </p:nvSpPr>
        <p:spPr>
          <a:xfrm>
            <a:off x="459350" y="0"/>
            <a:ext cx="118101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g1b853eb6bab_0_429"/>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Transforming Zoning</a:t>
            </a:r>
            <a:endParaRPr/>
          </a:p>
        </p:txBody>
      </p:sp>
      <p:pic>
        <p:nvPicPr>
          <p:cNvPr descr="Screen Shot 2021-12-07 at 12.05.16 PM.png" id="268" name="Google Shape;268;g1b853eb6bab_0_429"/>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269" name="Google Shape;269;g1b853eb6bab_0_429"/>
          <p:cNvSpPr txBox="1"/>
          <p:nvPr/>
        </p:nvSpPr>
        <p:spPr>
          <a:xfrm>
            <a:off x="553975" y="1824300"/>
            <a:ext cx="7295700" cy="42714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t/>
            </a:r>
            <a:endParaRPr b="1" sz="2200">
              <a:solidFill>
                <a:srgbClr val="005774"/>
              </a:solidFill>
              <a:latin typeface="Avenir"/>
              <a:ea typeface="Avenir"/>
              <a:cs typeface="Avenir"/>
              <a:sym typeface="Avenir"/>
            </a:endParaRPr>
          </a:p>
          <a:p>
            <a:pPr indent="0" lvl="0" marL="0" rtl="0" algn="l">
              <a:spcBef>
                <a:spcPts val="0"/>
              </a:spcBef>
              <a:spcAft>
                <a:spcPts val="0"/>
              </a:spcAft>
              <a:buClr>
                <a:schemeClr val="dk1"/>
              </a:buClr>
              <a:buFont typeface="Arial"/>
              <a:buNone/>
            </a:pPr>
            <a:r>
              <a:rPr b="1" lang="en-US" sz="2500">
                <a:solidFill>
                  <a:srgbClr val="005774"/>
                </a:solidFill>
                <a:latin typeface="Avenir"/>
                <a:ea typeface="Avenir"/>
                <a:cs typeface="Avenir"/>
                <a:sym typeface="Avenir"/>
              </a:rPr>
              <a:t>Who zones in our communities?</a:t>
            </a:r>
            <a:endParaRPr b="1" sz="2500">
              <a:solidFill>
                <a:srgbClr val="005774"/>
              </a:solidFill>
              <a:latin typeface="Avenir"/>
              <a:ea typeface="Avenir"/>
              <a:cs typeface="Avenir"/>
              <a:sym typeface="Avenir"/>
            </a:endParaRPr>
          </a:p>
          <a:p>
            <a:pPr indent="0" lvl="0" marL="0" marR="0" rtl="0" algn="l">
              <a:spcBef>
                <a:spcPts val="0"/>
              </a:spcBef>
              <a:spcAft>
                <a:spcPts val="0"/>
              </a:spcAft>
              <a:buNone/>
            </a:pPr>
            <a:r>
              <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Many municipalities have their own zoning. </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Ashland and Bayfield County zoning applies to most towns. </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Tribal zoning directs tribal land use.</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Future land use and Comprehensive Plans guide zoning ordinances.</a:t>
            </a:r>
            <a:endParaRPr b="1" sz="2200">
              <a:solidFill>
                <a:srgbClr val="005774"/>
              </a:solidFill>
              <a:latin typeface="Avenir"/>
              <a:ea typeface="Avenir"/>
              <a:cs typeface="Avenir"/>
              <a:sym typeface="Avenir"/>
            </a:endParaRPr>
          </a:p>
          <a:p>
            <a:pPr indent="0" lvl="0" marL="457200" marR="0" rtl="0" algn="l">
              <a:spcBef>
                <a:spcPts val="0"/>
              </a:spcBef>
              <a:spcAft>
                <a:spcPts val="0"/>
              </a:spcAft>
              <a:buNone/>
            </a:pPr>
            <a:r>
              <a:t/>
            </a:r>
            <a:endParaRPr b="1" sz="2200">
              <a:solidFill>
                <a:srgbClr val="005774"/>
              </a:solidFill>
              <a:latin typeface="Avenir"/>
              <a:ea typeface="Avenir"/>
              <a:cs typeface="Avenir"/>
              <a:sym typeface="Avenir"/>
            </a:endParaRPr>
          </a:p>
          <a:p>
            <a:pPr indent="0" lvl="0" marL="0" marR="0" rtl="0" algn="l">
              <a:spcBef>
                <a:spcPts val="0"/>
              </a:spcBef>
              <a:spcAft>
                <a:spcPts val="0"/>
              </a:spcAft>
              <a:buNone/>
            </a:pPr>
            <a:r>
              <a:t/>
            </a:r>
            <a:endParaRPr sz="2000">
              <a:solidFill>
                <a:srgbClr val="005774"/>
              </a:solidFill>
              <a:latin typeface="Avenir"/>
              <a:ea typeface="Avenir"/>
              <a:cs typeface="Avenir"/>
              <a:sym typeface="Avenir"/>
            </a:endParaRPr>
          </a:p>
          <a:p>
            <a:pPr indent="0" lvl="0" marL="0" marR="0" rtl="0" algn="l">
              <a:spcBef>
                <a:spcPts val="0"/>
              </a:spcBef>
              <a:spcAft>
                <a:spcPts val="0"/>
              </a:spcAft>
              <a:buNone/>
            </a:pPr>
            <a:r>
              <a:t/>
            </a:r>
            <a:endParaRPr sz="2000">
              <a:solidFill>
                <a:srgbClr val="005774"/>
              </a:solidFill>
              <a:latin typeface="Avenir"/>
              <a:ea typeface="Avenir"/>
              <a:cs typeface="Avenir"/>
              <a:sym typeface="Avenir"/>
            </a:endParaRPr>
          </a:p>
          <a:p>
            <a:pPr indent="-193675" lvl="0" marL="285750" marR="0" rtl="0" algn="l">
              <a:spcBef>
                <a:spcPts val="0"/>
              </a:spcBef>
              <a:spcAft>
                <a:spcPts val="0"/>
              </a:spcAft>
              <a:buClr>
                <a:schemeClr val="dk1"/>
              </a:buClr>
              <a:buSzPts val="1450"/>
              <a:buFont typeface="Courier New"/>
              <a:buNone/>
            </a:pPr>
            <a:r>
              <a:t/>
            </a:r>
            <a:endParaRPr sz="1450">
              <a:solidFill>
                <a:srgbClr val="005774"/>
              </a:solidFill>
              <a:latin typeface="Avenir"/>
              <a:ea typeface="Avenir"/>
              <a:cs typeface="Avenir"/>
              <a:sym typeface="Avenir"/>
            </a:endParaRPr>
          </a:p>
        </p:txBody>
      </p:sp>
      <p:pic>
        <p:nvPicPr>
          <p:cNvPr id="270" name="Google Shape;270;g1b853eb6bab_0_429"/>
          <p:cNvPicPr preferRelativeResize="0"/>
          <p:nvPr/>
        </p:nvPicPr>
        <p:blipFill rotWithShape="1">
          <a:blip r:embed="rId4">
            <a:alphaModFix/>
          </a:blip>
          <a:srcRect b="18771" l="0" r="0" t="0"/>
          <a:stretch/>
        </p:blipFill>
        <p:spPr>
          <a:xfrm>
            <a:off x="8600575" y="1590600"/>
            <a:ext cx="3591424" cy="1863200"/>
          </a:xfrm>
          <a:prstGeom prst="rect">
            <a:avLst/>
          </a:prstGeom>
          <a:noFill/>
          <a:ln cap="flat" cmpd="sng" w="28575">
            <a:solidFill>
              <a:srgbClr val="005774"/>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g1b853eb6bab_0_44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276" name="Google Shape;276;g1b853eb6bab_0_441"/>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g1b853eb6bab_0_441"/>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g1b853eb6bab_0_441"/>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g1b853eb6bab_0_441"/>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g1b853eb6bab_0_441"/>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Transforming Zoning</a:t>
            </a:r>
            <a:endParaRPr/>
          </a:p>
        </p:txBody>
      </p:sp>
      <p:pic>
        <p:nvPicPr>
          <p:cNvPr descr="Screen Shot 2021-12-07 at 12.05.16 PM.png" id="281" name="Google Shape;281;g1b853eb6bab_0_441"/>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282" name="Google Shape;282;g1b853eb6bab_0_441"/>
          <p:cNvSpPr txBox="1"/>
          <p:nvPr/>
        </p:nvSpPr>
        <p:spPr>
          <a:xfrm>
            <a:off x="553967" y="1784533"/>
            <a:ext cx="9491700" cy="41043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500">
                <a:solidFill>
                  <a:srgbClr val="005774"/>
                </a:solidFill>
                <a:latin typeface="Avenir"/>
                <a:ea typeface="Avenir"/>
                <a:cs typeface="Avenir"/>
                <a:sym typeface="Avenir"/>
              </a:rPr>
              <a:t>What are the top issues we want to address with this pilot?</a:t>
            </a:r>
            <a:endParaRPr b="1" sz="2300">
              <a:solidFill>
                <a:srgbClr val="005774"/>
              </a:solidFill>
              <a:latin typeface="Avenir"/>
              <a:ea typeface="Avenir"/>
              <a:cs typeface="Avenir"/>
              <a:sym typeface="Avenir"/>
            </a:endParaRPr>
          </a:p>
          <a:p>
            <a:pPr indent="0" lvl="0" marL="0" marR="0" rtl="0" algn="l">
              <a:spcBef>
                <a:spcPts val="0"/>
              </a:spcBef>
              <a:spcAft>
                <a:spcPts val="0"/>
              </a:spcAft>
              <a:buNone/>
            </a:pPr>
            <a:r>
              <a:t/>
            </a:r>
            <a:endParaRPr b="1" sz="2200">
              <a:solidFill>
                <a:srgbClr val="005774"/>
              </a:solidFill>
              <a:latin typeface="Avenir"/>
              <a:ea typeface="Avenir"/>
              <a:cs typeface="Avenir"/>
              <a:sym typeface="Avenir"/>
            </a:endParaRPr>
          </a:p>
          <a:p>
            <a:pPr indent="-374650" lvl="0" marL="457200" rtl="0" algn="l">
              <a:lnSpc>
                <a:spcPct val="115000"/>
              </a:lnSpc>
              <a:spcBef>
                <a:spcPts val="0"/>
              </a:spcBef>
              <a:spcAft>
                <a:spcPts val="0"/>
              </a:spcAft>
              <a:buClr>
                <a:srgbClr val="005774"/>
              </a:buClr>
              <a:buSzPts val="2300"/>
              <a:buFont typeface="Roboto"/>
              <a:buChar char="●"/>
            </a:pPr>
            <a:r>
              <a:rPr lang="en-US" sz="2300">
                <a:solidFill>
                  <a:srgbClr val="005774"/>
                </a:solidFill>
                <a:latin typeface="Avenir"/>
                <a:ea typeface="Avenir"/>
                <a:cs typeface="Avenir"/>
                <a:sym typeface="Avenir"/>
              </a:rPr>
              <a:t>Identify zoning codes that may limit housing development and unnecessarily add to home construction cost. This may include: </a:t>
            </a:r>
            <a:endParaRPr sz="2300">
              <a:solidFill>
                <a:srgbClr val="005774"/>
              </a:solidFill>
              <a:latin typeface="Avenir"/>
              <a:ea typeface="Avenir"/>
              <a:cs typeface="Avenir"/>
              <a:sym typeface="Avenir"/>
            </a:endParaRPr>
          </a:p>
          <a:p>
            <a:pPr indent="-374650" lvl="1" marL="914400" rtl="0" algn="l">
              <a:lnSpc>
                <a:spcPct val="115000"/>
              </a:lnSpc>
              <a:spcBef>
                <a:spcPts val="0"/>
              </a:spcBef>
              <a:spcAft>
                <a:spcPts val="0"/>
              </a:spcAft>
              <a:buClr>
                <a:srgbClr val="005774"/>
              </a:buClr>
              <a:buSzPts val="2300"/>
              <a:buFont typeface="Roboto"/>
              <a:buChar char="○"/>
            </a:pPr>
            <a:r>
              <a:rPr lang="en-US" sz="2300">
                <a:solidFill>
                  <a:srgbClr val="005774"/>
                </a:solidFill>
                <a:latin typeface="Avenir"/>
                <a:ea typeface="Avenir"/>
                <a:cs typeface="Avenir"/>
                <a:sym typeface="Avenir"/>
              </a:rPr>
              <a:t>Density constraints that limit ability to build cost effectively</a:t>
            </a:r>
            <a:endParaRPr sz="2300">
              <a:solidFill>
                <a:srgbClr val="005774"/>
              </a:solidFill>
              <a:latin typeface="Avenir"/>
              <a:ea typeface="Avenir"/>
              <a:cs typeface="Avenir"/>
              <a:sym typeface="Avenir"/>
            </a:endParaRPr>
          </a:p>
          <a:p>
            <a:pPr indent="-374650" lvl="1" marL="914400" rtl="0" algn="l">
              <a:lnSpc>
                <a:spcPct val="115000"/>
              </a:lnSpc>
              <a:spcBef>
                <a:spcPts val="0"/>
              </a:spcBef>
              <a:spcAft>
                <a:spcPts val="0"/>
              </a:spcAft>
              <a:buClr>
                <a:srgbClr val="005774"/>
              </a:buClr>
              <a:buSzPts val="2300"/>
              <a:buFont typeface="Roboto"/>
              <a:buChar char="○"/>
            </a:pPr>
            <a:r>
              <a:rPr lang="en-US" sz="2300">
                <a:solidFill>
                  <a:srgbClr val="005774"/>
                </a:solidFill>
                <a:latin typeface="Avenir"/>
                <a:ea typeface="Avenir"/>
                <a:cs typeface="Avenir"/>
                <a:sym typeface="Avenir"/>
              </a:rPr>
              <a:t>Codes that are </a:t>
            </a:r>
            <a:r>
              <a:rPr b="1" lang="en-US" sz="2300">
                <a:solidFill>
                  <a:srgbClr val="005774"/>
                </a:solidFill>
                <a:latin typeface="Avenir"/>
                <a:ea typeface="Avenir"/>
                <a:cs typeface="Avenir"/>
                <a:sym typeface="Avenir"/>
              </a:rPr>
              <a:t>difficult to understand creating unnecessary </a:t>
            </a:r>
            <a:r>
              <a:rPr lang="en-US" sz="2300">
                <a:solidFill>
                  <a:srgbClr val="005774"/>
                </a:solidFill>
                <a:latin typeface="Avenir"/>
                <a:ea typeface="Avenir"/>
                <a:cs typeface="Avenir"/>
                <a:sym typeface="Avenir"/>
              </a:rPr>
              <a:t>barriers to development</a:t>
            </a:r>
            <a:endParaRPr sz="2300">
              <a:solidFill>
                <a:srgbClr val="005774"/>
              </a:solidFill>
              <a:latin typeface="Avenir"/>
              <a:ea typeface="Avenir"/>
              <a:cs typeface="Avenir"/>
              <a:sym typeface="Avenir"/>
            </a:endParaRPr>
          </a:p>
          <a:p>
            <a:pPr indent="-374650" lvl="0" marL="4572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Assist communities with limited resources to address zoning impacts on housing. </a:t>
            </a:r>
            <a:endParaRPr sz="2500">
              <a:solidFill>
                <a:srgbClr val="005774"/>
              </a:solidFill>
              <a:latin typeface="Avenir"/>
              <a:ea typeface="Avenir"/>
              <a:cs typeface="Avenir"/>
              <a:sym typeface="Avenir"/>
            </a:endParaRPr>
          </a:p>
          <a:p>
            <a:pPr indent="0" lvl="0" marL="0" marR="0" rtl="0" algn="l">
              <a:spcBef>
                <a:spcPts val="0"/>
              </a:spcBef>
              <a:spcAft>
                <a:spcPts val="0"/>
              </a:spcAft>
              <a:buNone/>
            </a:pPr>
            <a:r>
              <a:t/>
            </a:r>
            <a:endParaRPr sz="2000">
              <a:solidFill>
                <a:srgbClr val="005774"/>
              </a:solidFill>
              <a:latin typeface="Avenir"/>
              <a:ea typeface="Avenir"/>
              <a:cs typeface="Avenir"/>
              <a:sym typeface="Avenir"/>
            </a:endParaRPr>
          </a:p>
          <a:p>
            <a:pPr indent="-193675" lvl="0" marL="285750" marR="0" rtl="0" algn="l">
              <a:spcBef>
                <a:spcPts val="0"/>
              </a:spcBef>
              <a:spcAft>
                <a:spcPts val="0"/>
              </a:spcAft>
              <a:buClr>
                <a:schemeClr val="dk1"/>
              </a:buClr>
              <a:buSzPts val="1450"/>
              <a:buFont typeface="Courier New"/>
              <a:buNone/>
            </a:pPr>
            <a:r>
              <a:t/>
            </a:r>
            <a:endParaRPr sz="1450">
              <a:solidFill>
                <a:srgbClr val="005774"/>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g1b853eb6bab_0_45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288" name="Google Shape;288;g1b853eb6bab_0_452"/>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g1b853eb6bab_0_452"/>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g1b853eb6bab_0_452"/>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g1b853eb6bab_0_452"/>
          <p:cNvSpPr/>
          <p:nvPr/>
        </p:nvSpPr>
        <p:spPr>
          <a:xfrm>
            <a:off x="459350" y="0"/>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g1b853eb6bab_0_452"/>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Transforming Zoning</a:t>
            </a:r>
            <a:endParaRPr/>
          </a:p>
        </p:txBody>
      </p:sp>
      <p:pic>
        <p:nvPicPr>
          <p:cNvPr descr="Screen Shot 2021-12-07 at 12.05.16 PM.png" id="293" name="Google Shape;293;g1b853eb6bab_0_452"/>
          <p:cNvPicPr preferRelativeResize="0"/>
          <p:nvPr/>
        </p:nvPicPr>
        <p:blipFill rotWithShape="1">
          <a:blip r:embed="rId3">
            <a:alphaModFix/>
          </a:blip>
          <a:srcRect b="0" l="0" r="0" t="0"/>
          <a:stretch/>
        </p:blipFill>
        <p:spPr>
          <a:xfrm>
            <a:off x="10073685" y="5063483"/>
            <a:ext cx="2118360" cy="1794510"/>
          </a:xfrm>
          <a:prstGeom prst="rect">
            <a:avLst/>
          </a:prstGeom>
          <a:noFill/>
          <a:ln>
            <a:noFill/>
          </a:ln>
        </p:spPr>
      </p:pic>
      <p:sp>
        <p:nvSpPr>
          <p:cNvPr id="294" name="Google Shape;294;g1b853eb6bab_0_452"/>
          <p:cNvSpPr txBox="1"/>
          <p:nvPr/>
        </p:nvSpPr>
        <p:spPr>
          <a:xfrm>
            <a:off x="351775" y="2219650"/>
            <a:ext cx="7563900" cy="35634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500">
                <a:solidFill>
                  <a:srgbClr val="005774"/>
                </a:solidFill>
                <a:latin typeface="Avenir"/>
                <a:ea typeface="Avenir"/>
                <a:cs typeface="Avenir"/>
                <a:sym typeface="Avenir"/>
              </a:rPr>
              <a:t>What is this concept and what does it do?</a:t>
            </a:r>
            <a:endParaRPr b="1" sz="2500">
              <a:solidFill>
                <a:srgbClr val="005774"/>
              </a:solidFill>
              <a:latin typeface="Avenir"/>
              <a:ea typeface="Avenir"/>
              <a:cs typeface="Avenir"/>
              <a:sym typeface="Avenir"/>
            </a:endParaRPr>
          </a:p>
          <a:p>
            <a:pPr indent="0" lvl="0" marL="0" marR="0" rtl="0" algn="l">
              <a:spcBef>
                <a:spcPts val="0"/>
              </a:spcBef>
              <a:spcAft>
                <a:spcPts val="0"/>
              </a:spcAft>
              <a:buNone/>
            </a:pPr>
            <a:r>
              <a:t/>
            </a:r>
            <a:endParaRPr sz="2000">
              <a:solidFill>
                <a:srgbClr val="005774"/>
              </a:solidFill>
              <a:latin typeface="Avenir"/>
              <a:ea typeface="Avenir"/>
              <a:cs typeface="Avenir"/>
              <a:sym typeface="Avenir"/>
            </a:endParaRPr>
          </a:p>
          <a:p>
            <a:pPr indent="0" lvl="0" marL="0" marR="0" rtl="0" algn="l">
              <a:spcBef>
                <a:spcPts val="0"/>
              </a:spcBef>
              <a:spcAft>
                <a:spcPts val="0"/>
              </a:spcAft>
              <a:buNone/>
            </a:pPr>
            <a:r>
              <a:rPr b="1" lang="en-US" sz="2000">
                <a:solidFill>
                  <a:srgbClr val="005774"/>
                </a:solidFill>
                <a:latin typeface="Avenir"/>
                <a:ea typeface="Avenir"/>
                <a:cs typeface="Avenir"/>
                <a:sym typeface="Avenir"/>
              </a:rPr>
              <a:t>The TRANSFORMING ZONING concept proposes to:</a:t>
            </a:r>
            <a:endParaRPr b="1" sz="2000">
              <a:solidFill>
                <a:srgbClr val="005774"/>
              </a:solidFill>
              <a:latin typeface="Avenir"/>
              <a:ea typeface="Avenir"/>
              <a:cs typeface="Avenir"/>
              <a:sym typeface="Avenir"/>
            </a:endParaRPr>
          </a:p>
          <a:p>
            <a:pPr indent="0" lvl="0" marL="0" marR="0" rtl="0" algn="l">
              <a:spcBef>
                <a:spcPts val="0"/>
              </a:spcBef>
              <a:spcAft>
                <a:spcPts val="0"/>
              </a:spcAft>
              <a:buNone/>
            </a:pPr>
            <a:r>
              <a:t/>
            </a:r>
            <a:endParaRPr sz="20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AutoNum type="arabicPeriod"/>
            </a:pPr>
            <a:r>
              <a:rPr lang="en-US" sz="2200">
                <a:solidFill>
                  <a:srgbClr val="005774"/>
                </a:solidFill>
                <a:latin typeface="Avenir"/>
                <a:ea typeface="Avenir"/>
                <a:cs typeface="Avenir"/>
                <a:sym typeface="Avenir"/>
              </a:rPr>
              <a:t>Hire a professional zoning consultant to review existing zoning ordinances and recommend (to entities wishing to participate) zoning amendments that support housing development. </a:t>
            </a:r>
            <a:endParaRPr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AutoNum type="arabicPeriod"/>
            </a:pPr>
            <a:r>
              <a:rPr lang="en-US" sz="2200">
                <a:solidFill>
                  <a:srgbClr val="005774"/>
                </a:solidFill>
                <a:latin typeface="Avenir"/>
                <a:ea typeface="Avenir"/>
                <a:cs typeface="Avenir"/>
                <a:sym typeface="Avenir"/>
              </a:rPr>
              <a:t>Encourage communities to consider principles and policies that help communities achieve housing goals.</a:t>
            </a:r>
            <a:endParaRPr sz="2200">
              <a:solidFill>
                <a:srgbClr val="005774"/>
              </a:solidFill>
              <a:latin typeface="Avenir"/>
              <a:ea typeface="Avenir"/>
              <a:cs typeface="Avenir"/>
              <a:sym typeface="Avenir"/>
            </a:endParaRPr>
          </a:p>
          <a:p>
            <a:pPr indent="-193675" lvl="0" marL="285750" marR="0" rtl="0" algn="l">
              <a:spcBef>
                <a:spcPts val="0"/>
              </a:spcBef>
              <a:spcAft>
                <a:spcPts val="0"/>
              </a:spcAft>
              <a:buClr>
                <a:schemeClr val="dk1"/>
              </a:buClr>
              <a:buSzPts val="1450"/>
              <a:buFont typeface="Courier New"/>
              <a:buNone/>
            </a:pPr>
            <a:r>
              <a:t/>
            </a:r>
            <a:endParaRPr sz="1450">
              <a:solidFill>
                <a:srgbClr val="005774"/>
              </a:solidFill>
              <a:latin typeface="Avenir"/>
              <a:ea typeface="Avenir"/>
              <a:cs typeface="Avenir"/>
              <a:sym typeface="Avenir"/>
            </a:endParaRPr>
          </a:p>
        </p:txBody>
      </p:sp>
      <p:sp>
        <p:nvSpPr>
          <p:cNvPr id="295" name="Google Shape;295;g1b853eb6bab_0_452"/>
          <p:cNvSpPr txBox="1"/>
          <p:nvPr/>
        </p:nvSpPr>
        <p:spPr>
          <a:xfrm>
            <a:off x="9913775" y="2017750"/>
            <a:ext cx="12480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Final SLide</a:t>
            </a:r>
            <a:endParaRPr/>
          </a:p>
        </p:txBody>
      </p:sp>
      <p:pic>
        <p:nvPicPr>
          <p:cNvPr id="296" name="Google Shape;296;g1b853eb6bab_0_452"/>
          <p:cNvPicPr preferRelativeResize="0"/>
          <p:nvPr/>
        </p:nvPicPr>
        <p:blipFill rotWithShape="1">
          <a:blip r:embed="rId4">
            <a:alphaModFix/>
          </a:blip>
          <a:srcRect b="0" l="0" r="0" t="16798"/>
          <a:stretch/>
        </p:blipFill>
        <p:spPr>
          <a:xfrm>
            <a:off x="8202975" y="1597500"/>
            <a:ext cx="3912827" cy="2125375"/>
          </a:xfrm>
          <a:prstGeom prst="rect">
            <a:avLst/>
          </a:prstGeom>
          <a:noFill/>
          <a:ln cap="flat" cmpd="sng" w="76200">
            <a:solidFill>
              <a:srgbClr val="005774"/>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g1b853eb6bab_0_46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302" name="Google Shape;302;g1b853eb6bab_0_465"/>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g1b853eb6bab_0_465"/>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g1b853eb6bab_0_465"/>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g1b853eb6bab_0_465"/>
          <p:cNvSpPr/>
          <p:nvPr/>
        </p:nvSpPr>
        <p:spPr>
          <a:xfrm>
            <a:off x="459350" y="0"/>
            <a:ext cx="118101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g1b853eb6bab_0_465"/>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Transforming Zoning</a:t>
            </a:r>
            <a:endParaRPr/>
          </a:p>
        </p:txBody>
      </p:sp>
      <p:pic>
        <p:nvPicPr>
          <p:cNvPr descr="Screen Shot 2021-12-07 at 12.05.16 PM.png" id="307" name="Google Shape;307;g1b853eb6bab_0_465"/>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308" name="Google Shape;308;g1b853eb6bab_0_465"/>
          <p:cNvSpPr txBox="1"/>
          <p:nvPr/>
        </p:nvSpPr>
        <p:spPr>
          <a:xfrm>
            <a:off x="459342" y="2267458"/>
            <a:ext cx="9491700" cy="43866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600">
                <a:solidFill>
                  <a:srgbClr val="005774"/>
                </a:solidFill>
                <a:latin typeface="Avenir"/>
                <a:ea typeface="Avenir"/>
                <a:cs typeface="Avenir"/>
                <a:sym typeface="Avenir"/>
              </a:rPr>
              <a:t>What partners and/or funders are needed?  </a:t>
            </a:r>
            <a:endParaRPr b="1" sz="2600">
              <a:solidFill>
                <a:srgbClr val="005774"/>
              </a:solidFill>
              <a:latin typeface="Avenir"/>
              <a:ea typeface="Avenir"/>
              <a:cs typeface="Avenir"/>
              <a:sym typeface="Avenir"/>
            </a:endParaRPr>
          </a:p>
          <a:p>
            <a:pPr indent="0" lvl="0" marL="0" marR="0" rtl="0" algn="l">
              <a:spcBef>
                <a:spcPts val="0"/>
              </a:spcBef>
              <a:spcAft>
                <a:spcPts val="0"/>
              </a:spcAft>
              <a:buNone/>
            </a:pPr>
            <a:r>
              <a:rPr b="1" lang="en-US" sz="2600">
                <a:solidFill>
                  <a:srgbClr val="005774"/>
                </a:solidFill>
                <a:latin typeface="Avenir"/>
                <a:ea typeface="Avenir"/>
                <a:cs typeface="Avenir"/>
                <a:sym typeface="Avenir"/>
              </a:rPr>
              <a:t>Public and Private Involvement is Critical</a:t>
            </a:r>
            <a:endParaRPr b="1" sz="2600">
              <a:solidFill>
                <a:srgbClr val="005774"/>
              </a:solidFill>
              <a:latin typeface="Avenir"/>
              <a:ea typeface="Avenir"/>
              <a:cs typeface="Avenir"/>
              <a:sym typeface="Avenir"/>
            </a:endParaRPr>
          </a:p>
          <a:p>
            <a:pPr indent="0" lvl="0" marL="0" marR="0" rtl="0" algn="l">
              <a:spcBef>
                <a:spcPts val="0"/>
              </a:spcBef>
              <a:spcAft>
                <a:spcPts val="0"/>
              </a:spcAft>
              <a:buNone/>
            </a:pPr>
            <a:r>
              <a:t/>
            </a:r>
            <a:endParaRPr b="1" sz="2500">
              <a:solidFill>
                <a:srgbClr val="005774"/>
              </a:solidFill>
              <a:latin typeface="Avenir"/>
              <a:ea typeface="Avenir"/>
              <a:cs typeface="Avenir"/>
              <a:sym typeface="Avenir"/>
            </a:endParaRPr>
          </a:p>
          <a:p>
            <a:pPr indent="-374650" lvl="0"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County Boards</a:t>
            </a:r>
            <a:endParaRPr sz="2300">
              <a:solidFill>
                <a:srgbClr val="005774"/>
              </a:solidFill>
              <a:latin typeface="Avenir"/>
              <a:ea typeface="Avenir"/>
              <a:cs typeface="Avenir"/>
              <a:sym typeface="Avenir"/>
            </a:endParaRPr>
          </a:p>
          <a:p>
            <a:pPr indent="-374650" lvl="0"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Cities, Villages, Towns</a:t>
            </a:r>
            <a:endParaRPr sz="2300">
              <a:solidFill>
                <a:srgbClr val="005774"/>
              </a:solidFill>
              <a:latin typeface="Avenir"/>
              <a:ea typeface="Avenir"/>
              <a:cs typeface="Avenir"/>
              <a:sym typeface="Avenir"/>
            </a:endParaRPr>
          </a:p>
          <a:p>
            <a:pPr indent="-374650" lvl="0"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Red Cliff and Bad River Bands of Lake Superior Chippewa</a:t>
            </a:r>
            <a:endParaRPr sz="2300">
              <a:solidFill>
                <a:srgbClr val="005774"/>
              </a:solidFill>
              <a:latin typeface="Avenir"/>
              <a:ea typeface="Avenir"/>
              <a:cs typeface="Avenir"/>
              <a:sym typeface="Avenir"/>
            </a:endParaRPr>
          </a:p>
          <a:p>
            <a:pPr indent="-374650" lvl="0"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Economic Development Agencies</a:t>
            </a:r>
            <a:endParaRPr sz="2300">
              <a:solidFill>
                <a:srgbClr val="005774"/>
              </a:solidFill>
              <a:latin typeface="Avenir"/>
              <a:ea typeface="Avenir"/>
              <a:cs typeface="Avenir"/>
              <a:sym typeface="Avenir"/>
            </a:endParaRPr>
          </a:p>
          <a:p>
            <a:pPr indent="-374650" lvl="0"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Housing Developers</a:t>
            </a:r>
            <a:endParaRPr sz="2300">
              <a:solidFill>
                <a:srgbClr val="005774"/>
              </a:solidFill>
              <a:latin typeface="Avenir"/>
              <a:ea typeface="Avenir"/>
              <a:cs typeface="Avenir"/>
              <a:sym typeface="Avenir"/>
            </a:endParaRPr>
          </a:p>
          <a:p>
            <a:pPr indent="-374650" lvl="0"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Regional Planning Commission </a:t>
            </a:r>
            <a:endParaRPr sz="2300">
              <a:solidFill>
                <a:srgbClr val="005774"/>
              </a:solidFill>
              <a:latin typeface="Avenir"/>
              <a:ea typeface="Avenir"/>
              <a:cs typeface="Avenir"/>
              <a:sym typeface="Avenir"/>
            </a:endParaRPr>
          </a:p>
          <a:p>
            <a:pPr indent="-374650" lvl="0"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WHEDA and other state agencies	</a:t>
            </a:r>
            <a:endParaRPr b="1" sz="2500">
              <a:solidFill>
                <a:srgbClr val="005774"/>
              </a:solidFill>
              <a:latin typeface="Avenir"/>
              <a:ea typeface="Avenir"/>
              <a:cs typeface="Avenir"/>
              <a:sym typeface="Avenir"/>
            </a:endParaRPr>
          </a:p>
          <a:p>
            <a:pPr indent="-193675" lvl="0" marL="285750" marR="0" rtl="0" algn="l">
              <a:spcBef>
                <a:spcPts val="1000"/>
              </a:spcBef>
              <a:spcAft>
                <a:spcPts val="0"/>
              </a:spcAft>
              <a:buClr>
                <a:schemeClr val="dk1"/>
              </a:buClr>
              <a:buSzPts val="1450"/>
              <a:buFont typeface="Courier New"/>
              <a:buNone/>
            </a:pPr>
            <a:r>
              <a:t/>
            </a:r>
            <a:endParaRPr sz="1450">
              <a:solidFill>
                <a:srgbClr val="005774"/>
              </a:solidFill>
              <a:latin typeface="Avenir"/>
              <a:ea typeface="Avenir"/>
              <a:cs typeface="Avenir"/>
              <a:sym typeface="Avenir"/>
            </a:endParaRPr>
          </a:p>
        </p:txBody>
      </p:sp>
      <p:pic>
        <p:nvPicPr>
          <p:cNvPr id="309" name="Google Shape;309;g1b853eb6bab_0_465"/>
          <p:cNvPicPr preferRelativeResize="0"/>
          <p:nvPr/>
        </p:nvPicPr>
        <p:blipFill rotWithShape="1">
          <a:blip r:embed="rId4">
            <a:alphaModFix/>
          </a:blip>
          <a:srcRect b="14796" l="15816" r="35412" t="8381"/>
          <a:stretch/>
        </p:blipFill>
        <p:spPr>
          <a:xfrm>
            <a:off x="8810825" y="1597500"/>
            <a:ext cx="3378452" cy="1946276"/>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sp>
        <p:nvSpPr>
          <p:cNvPr id="314" name="Google Shape;314;g1b853eb6bab_0_47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315" name="Google Shape;315;g1b853eb6bab_0_477"/>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g1b853eb6bab_0_477"/>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g1b853eb6bab_0_477"/>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g1b853eb6bab_0_477"/>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g1b853eb6bab_0_477"/>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Transforming Zoning</a:t>
            </a:r>
            <a:endParaRPr/>
          </a:p>
        </p:txBody>
      </p:sp>
      <p:pic>
        <p:nvPicPr>
          <p:cNvPr descr="Screen Shot 2021-12-07 at 12.05.16 PM.png" id="320" name="Google Shape;320;g1b853eb6bab_0_477"/>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321" name="Google Shape;321;g1b853eb6bab_0_477"/>
          <p:cNvSpPr txBox="1"/>
          <p:nvPr/>
        </p:nvSpPr>
        <p:spPr>
          <a:xfrm>
            <a:off x="553975" y="1936923"/>
            <a:ext cx="9491700" cy="31131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500">
                <a:solidFill>
                  <a:srgbClr val="005774"/>
                </a:solidFill>
                <a:latin typeface="Avenir"/>
                <a:ea typeface="Avenir"/>
                <a:cs typeface="Avenir"/>
                <a:sym typeface="Avenir"/>
              </a:rPr>
              <a:t>What other resources can be used to implement this solution:</a:t>
            </a:r>
            <a:endParaRPr b="1" sz="2500">
              <a:solidFill>
                <a:srgbClr val="005774"/>
              </a:solidFill>
              <a:latin typeface="Avenir"/>
              <a:ea typeface="Avenir"/>
              <a:cs typeface="Avenir"/>
              <a:sym typeface="Avenir"/>
            </a:endParaRPr>
          </a:p>
          <a:p>
            <a:pPr indent="0" lvl="0" marL="0" marR="0" rtl="0" algn="l">
              <a:spcBef>
                <a:spcPts val="0"/>
              </a:spcBef>
              <a:spcAft>
                <a:spcPts val="0"/>
              </a:spcAft>
              <a:buNone/>
            </a:pPr>
            <a:r>
              <a:rPr b="1" lang="en-US" sz="2200">
                <a:solidFill>
                  <a:srgbClr val="005774"/>
                </a:solidFill>
                <a:latin typeface="Avenir"/>
                <a:ea typeface="Avenir"/>
                <a:cs typeface="Avenir"/>
                <a:sym typeface="Avenir"/>
              </a:rPr>
              <a:t> </a:t>
            </a:r>
            <a:endParaRPr sz="2000">
              <a:solidFill>
                <a:srgbClr val="005774"/>
              </a:solidFill>
              <a:latin typeface="Avenir"/>
              <a:ea typeface="Avenir"/>
              <a:cs typeface="Avenir"/>
              <a:sym typeface="Avenir"/>
            </a:endParaRPr>
          </a:p>
          <a:p>
            <a:pPr indent="-374650" lvl="0" marL="4572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Local Facilitation through UWEX, NWRPC, Planning and Zoning Depts.</a:t>
            </a:r>
            <a:endParaRPr sz="2300">
              <a:solidFill>
                <a:srgbClr val="005774"/>
              </a:solidFill>
              <a:latin typeface="Avenir"/>
              <a:ea typeface="Avenir"/>
              <a:cs typeface="Avenir"/>
              <a:sym typeface="Avenir"/>
            </a:endParaRPr>
          </a:p>
          <a:p>
            <a:pPr indent="-374650" lvl="0" marL="4572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WHEDA</a:t>
            </a:r>
            <a:endParaRPr sz="2300">
              <a:solidFill>
                <a:srgbClr val="005774"/>
              </a:solidFill>
              <a:latin typeface="Avenir"/>
              <a:ea typeface="Avenir"/>
              <a:cs typeface="Avenir"/>
              <a:sym typeface="Avenir"/>
            </a:endParaRPr>
          </a:p>
          <a:p>
            <a:pPr indent="-374650" lvl="0" marL="4572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Collaborative Local Financial Support</a:t>
            </a:r>
            <a:endParaRPr sz="2300">
              <a:solidFill>
                <a:srgbClr val="005774"/>
              </a:solidFill>
              <a:latin typeface="Avenir"/>
              <a:ea typeface="Avenir"/>
              <a:cs typeface="Avenir"/>
              <a:sym typeface="Avenir"/>
            </a:endParaRPr>
          </a:p>
          <a:p>
            <a:pPr indent="-374650" lvl="0" marL="4572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State and regional grants, ie: Coastal Management, CDGB, DNR, etc.</a:t>
            </a:r>
            <a:endParaRPr sz="1750">
              <a:solidFill>
                <a:srgbClr val="005774"/>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p:nvPr/>
        </p:nvSpPr>
        <p:spPr>
          <a:xfrm>
            <a:off x="0" y="-1524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1" name="Google Shape;101;p2"/>
          <p:cNvPicPr preferRelativeResize="0"/>
          <p:nvPr/>
        </p:nvPicPr>
        <p:blipFill rotWithShape="1">
          <a:blip r:embed="rId3">
            <a:alphaModFix amt="19000"/>
          </a:blip>
          <a:srcRect b="5624" l="40362" r="0" t="0"/>
          <a:stretch/>
        </p:blipFill>
        <p:spPr>
          <a:xfrm>
            <a:off x="4676650" y="0"/>
            <a:ext cx="7515351" cy="6858000"/>
          </a:xfrm>
          <a:prstGeom prst="rect">
            <a:avLst/>
          </a:prstGeom>
          <a:noFill/>
          <a:ln>
            <a:noFill/>
          </a:ln>
        </p:spPr>
      </p:pic>
      <p:sp>
        <p:nvSpPr>
          <p:cNvPr id="102" name="Google Shape;102;p2"/>
          <p:cNvSpPr/>
          <p:nvPr/>
        </p:nvSpPr>
        <p:spPr>
          <a:xfrm>
            <a:off x="0" y="0"/>
            <a:ext cx="6126740" cy="6857542"/>
          </a:xfrm>
          <a:custGeom>
            <a:rect b="b" l="l" r="r" t="t"/>
            <a:pathLst>
              <a:path extrusionOk="0" h="6857542" w="6126740">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
          <p:cNvSpPr txBox="1"/>
          <p:nvPr>
            <p:ph type="ctrTitle"/>
          </p:nvPr>
        </p:nvSpPr>
        <p:spPr>
          <a:xfrm>
            <a:off x="767290" y="1289146"/>
            <a:ext cx="4153626" cy="427970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Avenir"/>
              <a:buNone/>
            </a:pPr>
            <a:r>
              <a:rPr b="1" lang="en-US" sz="5400">
                <a:latin typeface="Avenir"/>
                <a:ea typeface="Avenir"/>
                <a:cs typeface="Avenir"/>
                <a:sym typeface="Avenir"/>
              </a:rPr>
              <a:t>Agenda</a:t>
            </a:r>
            <a:endParaRPr/>
          </a:p>
        </p:txBody>
      </p:sp>
      <p:grpSp>
        <p:nvGrpSpPr>
          <p:cNvPr id="104" name="Google Shape;104;p2"/>
          <p:cNvGrpSpPr/>
          <p:nvPr/>
        </p:nvGrpSpPr>
        <p:grpSpPr>
          <a:xfrm>
            <a:off x="6103027" y="681628"/>
            <a:ext cx="1562267" cy="1172973"/>
            <a:chOff x="7493121" y="1000124"/>
            <a:chExt cx="1562267" cy="1172973"/>
          </a:xfrm>
        </p:grpSpPr>
        <p:sp>
          <p:nvSpPr>
            <p:cNvPr id="105" name="Google Shape;105;p2"/>
            <p:cNvSpPr/>
            <p:nvPr/>
          </p:nvSpPr>
          <p:spPr>
            <a:xfrm>
              <a:off x="7493121" y="1348782"/>
              <a:ext cx="935037" cy="8243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rgbClr val="0057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2"/>
            <p:cNvSpPr/>
            <p:nvPr/>
          </p:nvSpPr>
          <p:spPr>
            <a:xfrm>
              <a:off x="8293221" y="1000124"/>
              <a:ext cx="762167"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rgbClr val="0057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7" name="Google Shape;107;p2"/>
          <p:cNvSpPr txBox="1"/>
          <p:nvPr>
            <p:ph idx="1" type="subTitle"/>
          </p:nvPr>
        </p:nvSpPr>
        <p:spPr>
          <a:xfrm>
            <a:off x="6541870" y="2205121"/>
            <a:ext cx="4776600" cy="3627900"/>
          </a:xfrm>
          <a:prstGeom prst="rect">
            <a:avLst/>
          </a:prstGeom>
          <a:noFill/>
          <a:ln>
            <a:noFill/>
          </a:ln>
        </p:spPr>
        <p:txBody>
          <a:bodyPr anchorCtr="0" anchor="ctr" bIns="45700" lIns="91425" spcFirstLastPara="1" rIns="91425" wrap="square" tIns="45700">
            <a:normAutofit lnSpcReduction="10000"/>
          </a:bodyPr>
          <a:lstStyle/>
          <a:p>
            <a:pPr indent="-241300" lvl="0" marL="342900" rtl="0" algn="l">
              <a:lnSpc>
                <a:spcPct val="90000"/>
              </a:lnSpc>
              <a:spcBef>
                <a:spcPts val="0"/>
              </a:spcBef>
              <a:spcAft>
                <a:spcPts val="0"/>
              </a:spcAft>
              <a:buClr>
                <a:srgbClr val="005774"/>
              </a:buClr>
              <a:buSzPts val="2600"/>
              <a:buChar char="•"/>
            </a:pPr>
            <a:r>
              <a:rPr b="1" lang="en-US" sz="2600">
                <a:solidFill>
                  <a:srgbClr val="005774"/>
                </a:solidFill>
                <a:latin typeface="Avenir"/>
                <a:ea typeface="Avenir"/>
                <a:cs typeface="Avenir"/>
                <a:sym typeface="Avenir"/>
              </a:rPr>
              <a:t>Welcome</a:t>
            </a:r>
            <a:endParaRPr b="1" sz="2600"/>
          </a:p>
          <a:p>
            <a:pPr indent="-241300" lvl="0" marL="342900" rtl="0" algn="l">
              <a:lnSpc>
                <a:spcPct val="90000"/>
              </a:lnSpc>
              <a:spcBef>
                <a:spcPts val="1000"/>
              </a:spcBef>
              <a:spcAft>
                <a:spcPts val="0"/>
              </a:spcAft>
              <a:buClr>
                <a:srgbClr val="005774"/>
              </a:buClr>
              <a:buSzPts val="2600"/>
              <a:buChar char="•"/>
            </a:pPr>
            <a:r>
              <a:rPr b="1" lang="en-US" sz="2600">
                <a:solidFill>
                  <a:srgbClr val="005774"/>
                </a:solidFill>
                <a:latin typeface="Avenir"/>
                <a:ea typeface="Avenir"/>
                <a:cs typeface="Avenir"/>
                <a:sym typeface="Avenir"/>
              </a:rPr>
              <a:t>Opening Remarks</a:t>
            </a:r>
            <a:endParaRPr b="1" sz="2600"/>
          </a:p>
          <a:p>
            <a:pPr indent="-241300" lvl="0" marL="342900" rtl="0" algn="l">
              <a:lnSpc>
                <a:spcPct val="90000"/>
              </a:lnSpc>
              <a:spcBef>
                <a:spcPts val="1000"/>
              </a:spcBef>
              <a:spcAft>
                <a:spcPts val="0"/>
              </a:spcAft>
              <a:buClr>
                <a:srgbClr val="005774"/>
              </a:buClr>
              <a:buSzPts val="2600"/>
              <a:buChar char="•"/>
            </a:pPr>
            <a:r>
              <a:rPr b="1" lang="en-US" sz="2600">
                <a:solidFill>
                  <a:srgbClr val="005774"/>
                </a:solidFill>
                <a:latin typeface="Avenir"/>
                <a:ea typeface="Avenir"/>
                <a:cs typeface="Avenir"/>
                <a:sym typeface="Avenir"/>
              </a:rPr>
              <a:t>Rural Housing Pilot Overview</a:t>
            </a:r>
            <a:endParaRPr b="1" sz="2600"/>
          </a:p>
          <a:p>
            <a:pPr indent="-241300" lvl="0" marL="342900" rtl="0" algn="l">
              <a:lnSpc>
                <a:spcPct val="90000"/>
              </a:lnSpc>
              <a:spcBef>
                <a:spcPts val="1000"/>
              </a:spcBef>
              <a:spcAft>
                <a:spcPts val="0"/>
              </a:spcAft>
              <a:buClr>
                <a:srgbClr val="005774"/>
              </a:buClr>
              <a:buSzPts val="2600"/>
              <a:buChar char="•"/>
            </a:pPr>
            <a:r>
              <a:rPr b="1" lang="en-US" sz="2600">
                <a:solidFill>
                  <a:srgbClr val="005774"/>
                </a:solidFill>
                <a:latin typeface="Avenir"/>
                <a:ea typeface="Avenir"/>
                <a:cs typeface="Avenir"/>
                <a:sym typeface="Avenir"/>
              </a:rPr>
              <a:t>Concept Presentations</a:t>
            </a:r>
            <a:endParaRPr b="1" sz="2600"/>
          </a:p>
          <a:p>
            <a:pPr indent="-241300" lvl="0" marL="342900" rtl="0" algn="l">
              <a:lnSpc>
                <a:spcPct val="90000"/>
              </a:lnSpc>
              <a:spcBef>
                <a:spcPts val="1000"/>
              </a:spcBef>
              <a:spcAft>
                <a:spcPts val="0"/>
              </a:spcAft>
              <a:buClr>
                <a:srgbClr val="005774"/>
              </a:buClr>
              <a:buSzPts val="2600"/>
              <a:buChar char="•"/>
            </a:pPr>
            <a:r>
              <a:rPr b="1" lang="en-US" sz="2600">
                <a:solidFill>
                  <a:srgbClr val="005774"/>
                </a:solidFill>
                <a:latin typeface="Avenir"/>
                <a:ea typeface="Avenir"/>
                <a:cs typeface="Avenir"/>
                <a:sym typeface="Avenir"/>
              </a:rPr>
              <a:t>Closing Remarks</a:t>
            </a:r>
            <a:endParaRPr b="1" sz="2600"/>
          </a:p>
          <a:p>
            <a:pPr indent="-76200" lvl="0" marL="342900" rtl="0" algn="l">
              <a:lnSpc>
                <a:spcPct val="90000"/>
              </a:lnSpc>
              <a:spcBef>
                <a:spcPts val="100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a:p>
            <a:pPr indent="-76200" lvl="0" marL="342900" rtl="0" algn="l">
              <a:lnSpc>
                <a:spcPct val="90000"/>
              </a:lnSpc>
              <a:spcBef>
                <a:spcPts val="100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g1b853eb6bab_0_488"/>
          <p:cNvSpPr/>
          <p:nvPr/>
        </p:nvSpPr>
        <p:spPr>
          <a:xfrm>
            <a:off x="0" y="-522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327" name="Google Shape;327;g1b853eb6bab_0_488"/>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g1b853eb6bab_0_488"/>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g1b853eb6bab_0_488"/>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g1b853eb6bab_0_488"/>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g1b853eb6bab_0_488"/>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Transforming Zoning</a:t>
            </a:r>
            <a:endParaRPr/>
          </a:p>
        </p:txBody>
      </p:sp>
      <p:pic>
        <p:nvPicPr>
          <p:cNvPr descr="Screen Shot 2021-12-07 at 12.05.16 PM.png" id="332" name="Google Shape;332;g1b853eb6bab_0_488"/>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333" name="Google Shape;333;g1b853eb6bab_0_488"/>
          <p:cNvSpPr txBox="1"/>
          <p:nvPr/>
        </p:nvSpPr>
        <p:spPr>
          <a:xfrm>
            <a:off x="553975" y="1672227"/>
            <a:ext cx="9491700" cy="42264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rtl="0" algn="l">
              <a:lnSpc>
                <a:spcPct val="90000"/>
              </a:lnSpc>
              <a:spcBef>
                <a:spcPts val="1000"/>
              </a:spcBef>
              <a:spcAft>
                <a:spcPts val="0"/>
              </a:spcAft>
              <a:buNone/>
            </a:pPr>
            <a:r>
              <a:rPr b="1" lang="en-US" sz="2500">
                <a:solidFill>
                  <a:srgbClr val="005774"/>
                </a:solidFill>
                <a:latin typeface="Avenir"/>
                <a:ea typeface="Avenir"/>
                <a:cs typeface="Avenir"/>
                <a:sym typeface="Avenir"/>
              </a:rPr>
              <a:t>What do we need to get this done?</a:t>
            </a:r>
            <a:endParaRPr b="1" sz="2500">
              <a:solidFill>
                <a:srgbClr val="005774"/>
              </a:solidFill>
              <a:latin typeface="Avenir"/>
              <a:ea typeface="Avenir"/>
              <a:cs typeface="Avenir"/>
              <a:sym typeface="Avenir"/>
            </a:endParaRPr>
          </a:p>
          <a:p>
            <a:pPr indent="0" lvl="0" marL="0" rtl="0" algn="l">
              <a:lnSpc>
                <a:spcPct val="90000"/>
              </a:lnSpc>
              <a:spcBef>
                <a:spcPts val="1000"/>
              </a:spcBef>
              <a:spcAft>
                <a:spcPts val="0"/>
              </a:spcAft>
              <a:buNone/>
            </a:pPr>
            <a:r>
              <a:t/>
            </a:r>
            <a:endParaRPr b="1" sz="1300">
              <a:solidFill>
                <a:srgbClr val="005774"/>
              </a:solidFill>
              <a:latin typeface="Avenir"/>
              <a:ea typeface="Avenir"/>
              <a:cs typeface="Avenir"/>
              <a:sym typeface="Avenir"/>
            </a:endParaRPr>
          </a:p>
          <a:p>
            <a:pPr indent="-336550" lvl="0" marL="457200" rtl="0" algn="l">
              <a:lnSpc>
                <a:spcPct val="115000"/>
              </a:lnSpc>
              <a:spcBef>
                <a:spcPts val="0"/>
              </a:spcBef>
              <a:spcAft>
                <a:spcPts val="0"/>
              </a:spcAft>
              <a:buClr>
                <a:srgbClr val="005774"/>
              </a:buClr>
              <a:buSzPts val="1700"/>
              <a:buFont typeface="Avenir"/>
              <a:buAutoNum type="arabicPeriod"/>
            </a:pPr>
            <a:r>
              <a:rPr lang="en-US" sz="1700">
                <a:solidFill>
                  <a:srgbClr val="005774"/>
                </a:solidFill>
                <a:latin typeface="Avenir"/>
                <a:ea typeface="Avenir"/>
                <a:cs typeface="Avenir"/>
                <a:sym typeface="Avenir"/>
              </a:rPr>
              <a:t>Local Governmental approval to participate.  Collaboration and acknowledgement of the impact updated zoning may have on encouraging housing development. </a:t>
            </a:r>
            <a:endParaRPr sz="1700">
              <a:solidFill>
                <a:srgbClr val="005774"/>
              </a:solidFill>
              <a:latin typeface="Avenir"/>
              <a:ea typeface="Avenir"/>
              <a:cs typeface="Avenir"/>
              <a:sym typeface="Avenir"/>
            </a:endParaRPr>
          </a:p>
          <a:p>
            <a:pPr indent="-336550" lvl="0" marL="457200" rtl="0" algn="l">
              <a:lnSpc>
                <a:spcPct val="115000"/>
              </a:lnSpc>
              <a:spcBef>
                <a:spcPts val="0"/>
              </a:spcBef>
              <a:spcAft>
                <a:spcPts val="0"/>
              </a:spcAft>
              <a:buClr>
                <a:srgbClr val="005774"/>
              </a:buClr>
              <a:buSzPts val="1700"/>
              <a:buFont typeface="Avenir"/>
              <a:buAutoNum type="arabicPeriod"/>
            </a:pPr>
            <a:r>
              <a:rPr lang="en-US" sz="1700">
                <a:solidFill>
                  <a:srgbClr val="005774"/>
                </a:solidFill>
                <a:latin typeface="Avenir"/>
                <a:ea typeface="Avenir"/>
                <a:cs typeface="Avenir"/>
                <a:sym typeface="Avenir"/>
              </a:rPr>
              <a:t>Gather zoning codes of participating entities.</a:t>
            </a:r>
            <a:endParaRPr sz="1700">
              <a:solidFill>
                <a:srgbClr val="005774"/>
              </a:solidFill>
              <a:latin typeface="Avenir"/>
              <a:ea typeface="Avenir"/>
              <a:cs typeface="Avenir"/>
              <a:sym typeface="Avenir"/>
            </a:endParaRPr>
          </a:p>
          <a:p>
            <a:pPr indent="-336550" lvl="0" marL="457200" rtl="0" algn="l">
              <a:lnSpc>
                <a:spcPct val="115000"/>
              </a:lnSpc>
              <a:spcBef>
                <a:spcPts val="0"/>
              </a:spcBef>
              <a:spcAft>
                <a:spcPts val="0"/>
              </a:spcAft>
              <a:buClr>
                <a:srgbClr val="005774"/>
              </a:buClr>
              <a:buSzPts val="1700"/>
              <a:buFont typeface="Avenir"/>
              <a:buAutoNum type="arabicPeriod"/>
            </a:pPr>
            <a:r>
              <a:rPr lang="en-US" sz="1700" u="sng">
                <a:solidFill>
                  <a:srgbClr val="005774"/>
                </a:solidFill>
                <a:latin typeface="Avenir"/>
                <a:ea typeface="Avenir"/>
                <a:cs typeface="Avenir"/>
                <a:sym typeface="Avenir"/>
              </a:rPr>
              <a:t>Jointly </a:t>
            </a:r>
            <a:r>
              <a:rPr lang="en-US" sz="1700">
                <a:solidFill>
                  <a:srgbClr val="005774"/>
                </a:solidFill>
                <a:latin typeface="Avenir"/>
                <a:ea typeface="Avenir"/>
                <a:cs typeface="Avenir"/>
                <a:sym typeface="Avenir"/>
              </a:rPr>
              <a:t>develop and solicit proposals and designate lead agency.</a:t>
            </a:r>
            <a:endParaRPr sz="1700">
              <a:solidFill>
                <a:srgbClr val="005774"/>
              </a:solidFill>
              <a:latin typeface="Avenir"/>
              <a:ea typeface="Avenir"/>
              <a:cs typeface="Avenir"/>
              <a:sym typeface="Avenir"/>
            </a:endParaRPr>
          </a:p>
          <a:p>
            <a:pPr indent="-336550" lvl="0" marL="457200" rtl="0" algn="l">
              <a:lnSpc>
                <a:spcPct val="115000"/>
              </a:lnSpc>
              <a:spcBef>
                <a:spcPts val="0"/>
              </a:spcBef>
              <a:spcAft>
                <a:spcPts val="0"/>
              </a:spcAft>
              <a:buClr>
                <a:srgbClr val="005774"/>
              </a:buClr>
              <a:buSzPts val="1700"/>
              <a:buFont typeface="Avenir"/>
              <a:buAutoNum type="arabicPeriod"/>
            </a:pPr>
            <a:r>
              <a:rPr lang="en-US" sz="1700">
                <a:solidFill>
                  <a:srgbClr val="005774"/>
                </a:solidFill>
                <a:latin typeface="Avenir"/>
                <a:ea typeface="Avenir"/>
                <a:cs typeface="Avenir"/>
                <a:sym typeface="Avenir"/>
              </a:rPr>
              <a:t>Hire firm to: </a:t>
            </a:r>
            <a:endParaRPr sz="1700">
              <a:solidFill>
                <a:srgbClr val="005774"/>
              </a:solidFill>
              <a:latin typeface="Avenir"/>
              <a:ea typeface="Avenir"/>
              <a:cs typeface="Avenir"/>
              <a:sym typeface="Avenir"/>
            </a:endParaRPr>
          </a:p>
          <a:p>
            <a:pPr indent="-336550" lvl="1" marL="914400" rtl="0" algn="l">
              <a:lnSpc>
                <a:spcPct val="115000"/>
              </a:lnSpc>
              <a:spcBef>
                <a:spcPts val="0"/>
              </a:spcBef>
              <a:spcAft>
                <a:spcPts val="0"/>
              </a:spcAft>
              <a:buClr>
                <a:srgbClr val="005774"/>
              </a:buClr>
              <a:buSzPts val="1700"/>
              <a:buFont typeface="Avenir"/>
              <a:buAutoNum type="alphaLcPeriod"/>
            </a:pPr>
            <a:r>
              <a:rPr lang="en-US" sz="1700">
                <a:solidFill>
                  <a:srgbClr val="005774"/>
                </a:solidFill>
                <a:latin typeface="Avenir"/>
                <a:ea typeface="Avenir"/>
                <a:cs typeface="Avenir"/>
                <a:sym typeface="Avenir"/>
              </a:rPr>
              <a:t>Review existing zoning codes, make recommendations on focus areas for </a:t>
            </a:r>
            <a:r>
              <a:rPr b="1" lang="en-US" sz="1700">
                <a:solidFill>
                  <a:srgbClr val="005774"/>
                </a:solidFill>
                <a:latin typeface="Avenir"/>
                <a:ea typeface="Avenir"/>
                <a:cs typeface="Avenir"/>
                <a:sym typeface="Avenir"/>
              </a:rPr>
              <a:t>each </a:t>
            </a:r>
            <a:r>
              <a:rPr lang="en-US" sz="1700">
                <a:solidFill>
                  <a:srgbClr val="005774"/>
                </a:solidFill>
                <a:latin typeface="Avenir"/>
                <a:ea typeface="Avenir"/>
                <a:cs typeface="Avenir"/>
                <a:sym typeface="Avenir"/>
              </a:rPr>
              <a:t>entity</a:t>
            </a:r>
            <a:endParaRPr sz="1700">
              <a:solidFill>
                <a:srgbClr val="005774"/>
              </a:solidFill>
              <a:latin typeface="Avenir"/>
              <a:ea typeface="Avenir"/>
              <a:cs typeface="Avenir"/>
              <a:sym typeface="Avenir"/>
            </a:endParaRPr>
          </a:p>
          <a:p>
            <a:pPr indent="-336550" lvl="1" marL="914400" rtl="0" algn="l">
              <a:lnSpc>
                <a:spcPct val="115000"/>
              </a:lnSpc>
              <a:spcBef>
                <a:spcPts val="0"/>
              </a:spcBef>
              <a:spcAft>
                <a:spcPts val="0"/>
              </a:spcAft>
              <a:buClr>
                <a:srgbClr val="005774"/>
              </a:buClr>
              <a:buSzPts val="1700"/>
              <a:buFont typeface="Avenir"/>
              <a:buAutoNum type="alphaLcPeriod"/>
            </a:pPr>
            <a:r>
              <a:rPr lang="en-US" sz="1700">
                <a:solidFill>
                  <a:srgbClr val="005774"/>
                </a:solidFill>
                <a:latin typeface="Avenir"/>
                <a:ea typeface="Avenir"/>
                <a:cs typeface="Avenir"/>
                <a:sym typeface="Avenir"/>
              </a:rPr>
              <a:t>Produce developer and builder tools to allow quick maneuvering of zoning processes.</a:t>
            </a:r>
            <a:endParaRPr sz="1700">
              <a:solidFill>
                <a:srgbClr val="005774"/>
              </a:solidFill>
              <a:latin typeface="Avenir"/>
              <a:ea typeface="Avenir"/>
              <a:cs typeface="Avenir"/>
              <a:sym typeface="Avenir"/>
            </a:endParaRPr>
          </a:p>
          <a:p>
            <a:pPr indent="-336550" lvl="1" marL="914400" rtl="0" algn="l">
              <a:lnSpc>
                <a:spcPct val="115000"/>
              </a:lnSpc>
              <a:spcBef>
                <a:spcPts val="0"/>
              </a:spcBef>
              <a:spcAft>
                <a:spcPts val="0"/>
              </a:spcAft>
              <a:buClr>
                <a:srgbClr val="005774"/>
              </a:buClr>
              <a:buSzPts val="1700"/>
              <a:buFont typeface="Avenir"/>
              <a:buAutoNum type="alphaLcPeriod"/>
            </a:pPr>
            <a:r>
              <a:rPr lang="en-US" sz="1700">
                <a:solidFill>
                  <a:srgbClr val="005774"/>
                </a:solidFill>
                <a:latin typeface="Avenir"/>
                <a:ea typeface="Avenir"/>
                <a:cs typeface="Avenir"/>
                <a:sym typeface="Avenir"/>
              </a:rPr>
              <a:t>Talk with local units of government on anticipated impact of changes.</a:t>
            </a:r>
            <a:endParaRPr sz="1700">
              <a:solidFill>
                <a:srgbClr val="005774"/>
              </a:solidFill>
              <a:latin typeface="Avenir"/>
              <a:ea typeface="Avenir"/>
              <a:cs typeface="Avenir"/>
              <a:sym typeface="Avenir"/>
            </a:endParaRPr>
          </a:p>
          <a:p>
            <a:pPr indent="-336550" lvl="1" marL="914400" rtl="0" algn="l">
              <a:lnSpc>
                <a:spcPct val="115000"/>
              </a:lnSpc>
              <a:spcBef>
                <a:spcPts val="0"/>
              </a:spcBef>
              <a:spcAft>
                <a:spcPts val="0"/>
              </a:spcAft>
              <a:buClr>
                <a:srgbClr val="005774"/>
              </a:buClr>
              <a:buSzPts val="1700"/>
              <a:buFont typeface="Avenir"/>
              <a:buAutoNum type="alphaLcPeriod"/>
            </a:pPr>
            <a:r>
              <a:rPr i="1" lang="en-US" sz="1700">
                <a:solidFill>
                  <a:srgbClr val="005774"/>
                </a:solidFill>
                <a:latin typeface="Avenir"/>
                <a:ea typeface="Avenir"/>
                <a:cs typeface="Avenir"/>
                <a:sym typeface="Avenir"/>
              </a:rPr>
              <a:t>Acknowledge individual community preference and planning goals. </a:t>
            </a:r>
            <a:endParaRPr i="1" sz="1700">
              <a:solidFill>
                <a:srgbClr val="005774"/>
              </a:solidFill>
              <a:latin typeface="Avenir"/>
              <a:ea typeface="Avenir"/>
              <a:cs typeface="Avenir"/>
              <a:sym typeface="Avenir"/>
            </a:endParaRPr>
          </a:p>
          <a:p>
            <a:pPr indent="-336550" lvl="0" marL="457200" rtl="0" algn="l">
              <a:lnSpc>
                <a:spcPct val="115000"/>
              </a:lnSpc>
              <a:spcBef>
                <a:spcPts val="0"/>
              </a:spcBef>
              <a:spcAft>
                <a:spcPts val="0"/>
              </a:spcAft>
              <a:buClr>
                <a:srgbClr val="005774"/>
              </a:buClr>
              <a:buSzPts val="1700"/>
              <a:buFont typeface="Avenir"/>
              <a:buAutoNum type="arabicPeriod"/>
            </a:pPr>
            <a:r>
              <a:rPr lang="en-US" sz="1700">
                <a:solidFill>
                  <a:srgbClr val="005774"/>
                </a:solidFill>
                <a:latin typeface="Avenir"/>
                <a:ea typeface="Avenir"/>
                <a:cs typeface="Avenir"/>
                <a:sym typeface="Avenir"/>
              </a:rPr>
              <a:t>PILOT to assist with consultant hire and provide participating entities up to $2000 each to notice, advertise and implement housing ordinance amendments and engage communities.</a:t>
            </a:r>
            <a:endParaRPr sz="1700">
              <a:solidFill>
                <a:srgbClr val="005774"/>
              </a:solidFill>
              <a:latin typeface="Avenir"/>
              <a:ea typeface="Avenir"/>
              <a:cs typeface="Avenir"/>
              <a:sym typeface="Avenir"/>
            </a:endParaRPr>
          </a:p>
          <a:p>
            <a:pPr indent="-336550" lvl="0" marL="457200" rtl="0" algn="l">
              <a:lnSpc>
                <a:spcPct val="115000"/>
              </a:lnSpc>
              <a:spcBef>
                <a:spcPts val="0"/>
              </a:spcBef>
              <a:spcAft>
                <a:spcPts val="0"/>
              </a:spcAft>
              <a:buClr>
                <a:srgbClr val="005774"/>
              </a:buClr>
              <a:buSzPts val="1700"/>
              <a:buFont typeface="Avenir"/>
              <a:buAutoNum type="arabicPeriod"/>
            </a:pPr>
            <a:r>
              <a:rPr lang="en-US" sz="1700">
                <a:solidFill>
                  <a:srgbClr val="005774"/>
                </a:solidFill>
                <a:latin typeface="Avenir"/>
                <a:ea typeface="Avenir"/>
                <a:cs typeface="Avenir"/>
                <a:sym typeface="Avenir"/>
              </a:rPr>
              <a:t>Consider a 10% local cost to participate,  to ensure local buy in.</a:t>
            </a:r>
            <a:endParaRPr sz="1450">
              <a:solidFill>
                <a:srgbClr val="005774"/>
              </a:solidFill>
              <a:latin typeface="Avenir"/>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Concept #1: Your feedback is needed</a:t>
            </a:r>
            <a:endParaRPr/>
          </a:p>
        </p:txBody>
      </p:sp>
      <p:pic>
        <p:nvPicPr>
          <p:cNvPr descr="Screen Shot 2021-12-07 at 12.05.16 PM.png" id="344" name="Google Shape;344;p19"/>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pic>
        <p:nvPicPr>
          <p:cNvPr descr="Clipboard with solid fill" id="345" name="Google Shape;345;p19"/>
          <p:cNvPicPr preferRelativeResize="0"/>
          <p:nvPr/>
        </p:nvPicPr>
        <p:blipFill rotWithShape="1">
          <a:blip r:embed="rId4">
            <a:alphaModFix/>
          </a:blip>
          <a:srcRect b="0" l="0" r="0" t="0"/>
          <a:stretch/>
        </p:blipFill>
        <p:spPr>
          <a:xfrm>
            <a:off x="4187372" y="2608943"/>
            <a:ext cx="3209471" cy="3209471"/>
          </a:xfrm>
          <a:prstGeom prst="rect">
            <a:avLst/>
          </a:prstGeom>
          <a:noFill/>
          <a:ln>
            <a:noFill/>
          </a:ln>
        </p:spPr>
      </p:pic>
      <p:pic>
        <p:nvPicPr>
          <p:cNvPr descr="Checkmark with solid fill" id="346" name="Google Shape;346;p19"/>
          <p:cNvPicPr preferRelativeResize="0"/>
          <p:nvPr/>
        </p:nvPicPr>
        <p:blipFill rotWithShape="1">
          <a:blip r:embed="rId5">
            <a:alphaModFix/>
          </a:blip>
          <a:srcRect b="0" l="0" r="0" t="0"/>
          <a:stretch/>
        </p:blipFill>
        <p:spPr>
          <a:xfrm>
            <a:off x="5402943" y="3797300"/>
            <a:ext cx="914400"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0" y="0"/>
            <a:ext cx="6126740" cy="6857542"/>
          </a:xfrm>
          <a:custGeom>
            <a:rect b="b" l="l" r="r" t="t"/>
            <a:pathLst>
              <a:path extrusionOk="0" h="6857542" w="6126740">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txBox="1"/>
          <p:nvPr>
            <p:ph type="ctrTitle"/>
          </p:nvPr>
        </p:nvSpPr>
        <p:spPr>
          <a:xfrm>
            <a:off x="269873" y="918729"/>
            <a:ext cx="4799100" cy="429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Avenir"/>
              <a:buNone/>
            </a:pPr>
            <a:r>
              <a:rPr lang="en-US" sz="2800">
                <a:latin typeface="Avenir"/>
                <a:ea typeface="Avenir"/>
                <a:cs typeface="Avenir"/>
                <a:sym typeface="Avenir"/>
              </a:rPr>
              <a:t>Pilot Concept #2:</a:t>
            </a:r>
            <a:r>
              <a:rPr b="1" lang="en-US" sz="5400">
                <a:latin typeface="Avenir"/>
                <a:ea typeface="Avenir"/>
                <a:cs typeface="Avenir"/>
                <a:sym typeface="Avenir"/>
              </a:rPr>
              <a:t> </a:t>
            </a:r>
            <a:endParaRPr b="1" sz="5400">
              <a:latin typeface="Avenir"/>
              <a:ea typeface="Avenir"/>
              <a:cs typeface="Avenir"/>
              <a:sym typeface="Avenir"/>
            </a:endParaRPr>
          </a:p>
          <a:p>
            <a:pPr indent="0" lvl="0" marL="0" rtl="0" algn="ctr">
              <a:spcBef>
                <a:spcPts val="0"/>
              </a:spcBef>
              <a:spcAft>
                <a:spcPts val="0"/>
              </a:spcAft>
              <a:buClr>
                <a:schemeClr val="lt1"/>
              </a:buClr>
              <a:buSzPts val="4000"/>
              <a:buFont typeface="Avenir"/>
              <a:buNone/>
            </a:pPr>
            <a:r>
              <a:rPr lang="en-US" sz="4000">
                <a:latin typeface="Avenir"/>
                <a:ea typeface="Avenir"/>
                <a:cs typeface="Avenir"/>
                <a:sym typeface="Avenir"/>
              </a:rPr>
              <a:t>Encouraging </a:t>
            </a:r>
            <a:r>
              <a:rPr b="1" lang="en-US" sz="4000">
                <a:latin typeface="Avenir"/>
                <a:ea typeface="Avenir"/>
                <a:cs typeface="Avenir"/>
                <a:sym typeface="Avenir"/>
              </a:rPr>
              <a:t>Small-Scale Housing Developments in Rural Communities</a:t>
            </a:r>
            <a:endParaRPr sz="5000"/>
          </a:p>
        </p:txBody>
      </p:sp>
      <p:grpSp>
        <p:nvGrpSpPr>
          <p:cNvPr id="354" name="Google Shape;354;p20"/>
          <p:cNvGrpSpPr/>
          <p:nvPr/>
        </p:nvGrpSpPr>
        <p:grpSpPr>
          <a:xfrm>
            <a:off x="6103027" y="681628"/>
            <a:ext cx="1562266" cy="1172974"/>
            <a:chOff x="7493121" y="1000124"/>
            <a:chExt cx="1562266" cy="1172974"/>
          </a:xfrm>
        </p:grpSpPr>
        <p:sp>
          <p:nvSpPr>
            <p:cNvPr id="355" name="Google Shape;355;p20"/>
            <p:cNvSpPr/>
            <p:nvPr/>
          </p:nvSpPr>
          <p:spPr>
            <a:xfrm>
              <a:off x="7493121" y="1348782"/>
              <a:ext cx="935037" cy="82431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rgbClr val="0057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20"/>
            <p:cNvSpPr/>
            <p:nvPr/>
          </p:nvSpPr>
          <p:spPr>
            <a:xfrm>
              <a:off x="8293221" y="1000124"/>
              <a:ext cx="762166"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rgbClr val="0057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7" name="Google Shape;357;p20"/>
          <p:cNvSpPr txBox="1"/>
          <p:nvPr>
            <p:ph idx="1" type="subTitle"/>
          </p:nvPr>
        </p:nvSpPr>
        <p:spPr>
          <a:xfrm>
            <a:off x="6920697" y="2167849"/>
            <a:ext cx="4776600" cy="362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Arial"/>
              <a:buNone/>
            </a:pPr>
            <a:r>
              <a:t/>
            </a:r>
            <a:endParaRPr b="1">
              <a:solidFill>
                <a:srgbClr val="005774"/>
              </a:solidFill>
              <a:latin typeface="Avenir"/>
              <a:ea typeface="Avenir"/>
              <a:cs typeface="Avenir"/>
              <a:sym typeface="Avenir"/>
            </a:endParaRPr>
          </a:p>
          <a:p>
            <a:pPr indent="-133350" lvl="0" marL="285750" rtl="0" algn="l">
              <a:lnSpc>
                <a:spcPct val="90000"/>
              </a:lnSpc>
              <a:spcBef>
                <a:spcPts val="1000"/>
              </a:spcBef>
              <a:spcAft>
                <a:spcPts val="0"/>
              </a:spcAft>
              <a:buClr>
                <a:schemeClr val="dk1"/>
              </a:buClr>
              <a:buSzPts val="2400"/>
              <a:buFont typeface="Arial"/>
              <a:buNone/>
            </a:pPr>
            <a:r>
              <a:t/>
            </a:r>
            <a:endParaRPr>
              <a:latin typeface="Arial"/>
              <a:ea typeface="Arial"/>
              <a:cs typeface="Arial"/>
              <a:sym typeface="Arial"/>
            </a:endParaRPr>
          </a:p>
          <a:p>
            <a:pPr indent="-190500" lvl="0" marL="342900" rtl="0" algn="l">
              <a:lnSpc>
                <a:spcPct val="90000"/>
              </a:lnSpc>
              <a:spcBef>
                <a:spcPts val="1000"/>
              </a:spcBef>
              <a:spcAft>
                <a:spcPts val="0"/>
              </a:spcAft>
              <a:buClr>
                <a:schemeClr val="dk1"/>
              </a:buClr>
              <a:buSzPts val="2400"/>
              <a:buFont typeface="Courier New"/>
              <a:buNone/>
            </a:pPr>
            <a:r>
              <a:t/>
            </a:r>
            <a:endParaRPr>
              <a:latin typeface="Arial"/>
              <a:ea typeface="Arial"/>
              <a:cs typeface="Arial"/>
              <a:sym typeface="Arial"/>
            </a:endParaRPr>
          </a:p>
          <a:p>
            <a:pPr indent="-76200" lvl="0" marL="342900" rtl="0" algn="l">
              <a:lnSpc>
                <a:spcPct val="90000"/>
              </a:lnSpc>
              <a:spcBef>
                <a:spcPts val="100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a:p>
            <a:pPr indent="-76200" lvl="0" marL="342900" rtl="0" algn="l">
              <a:lnSpc>
                <a:spcPct val="90000"/>
              </a:lnSpc>
              <a:spcBef>
                <a:spcPts val="100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a:p>
            <a:pPr indent="-76200" lvl="0" marL="342900" rtl="0" algn="l">
              <a:lnSpc>
                <a:spcPct val="90000"/>
              </a:lnSpc>
              <a:spcBef>
                <a:spcPts val="100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p:txBody>
      </p:sp>
      <p:sp>
        <p:nvSpPr>
          <p:cNvPr id="358" name="Google Shape;358;p20"/>
          <p:cNvSpPr txBox="1"/>
          <p:nvPr/>
        </p:nvSpPr>
        <p:spPr>
          <a:xfrm>
            <a:off x="6544252" y="2055500"/>
            <a:ext cx="4799100" cy="46062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1000"/>
              </a:spcBef>
              <a:spcAft>
                <a:spcPts val="0"/>
              </a:spcAft>
              <a:buClr>
                <a:schemeClr val="dk1"/>
              </a:buClr>
              <a:buSzPts val="1100"/>
              <a:buFont typeface="Arial"/>
              <a:buNone/>
            </a:pPr>
            <a:r>
              <a:rPr b="1" lang="en-US" sz="1800">
                <a:solidFill>
                  <a:srgbClr val="005774"/>
                </a:solidFill>
                <a:latin typeface="Avenir"/>
                <a:ea typeface="Avenir"/>
                <a:cs typeface="Avenir"/>
                <a:sym typeface="Avenir"/>
              </a:rPr>
              <a:t>Cole Rabska</a:t>
            </a:r>
            <a:endParaRPr b="1" sz="1800">
              <a:solidFill>
                <a:srgbClr val="005774"/>
              </a:solidFill>
              <a:latin typeface="Avenir"/>
              <a:ea typeface="Avenir"/>
              <a:cs typeface="Avenir"/>
              <a:sym typeface="Avenir"/>
            </a:endParaRPr>
          </a:p>
          <a:p>
            <a:pPr indent="0" lvl="0" marL="457200" rtl="0" algn="l">
              <a:lnSpc>
                <a:spcPct val="100000"/>
              </a:lnSpc>
              <a:spcBef>
                <a:spcPts val="1000"/>
              </a:spcBef>
              <a:spcAft>
                <a:spcPts val="0"/>
              </a:spcAft>
              <a:buNone/>
            </a:pPr>
            <a:r>
              <a:rPr lang="en-US" sz="1800">
                <a:solidFill>
                  <a:srgbClr val="005774"/>
                </a:solidFill>
                <a:latin typeface="Avenir"/>
                <a:ea typeface="Avenir"/>
                <a:cs typeface="Avenir"/>
                <a:sym typeface="Avenir"/>
              </a:rPr>
              <a:t>Executive Director, Bayfield County EDC</a:t>
            </a:r>
            <a:endParaRPr sz="1800">
              <a:solidFill>
                <a:srgbClr val="005774"/>
              </a:solidFill>
              <a:latin typeface="Avenir"/>
              <a:ea typeface="Avenir"/>
              <a:cs typeface="Avenir"/>
              <a:sym typeface="Avenir"/>
            </a:endParaRPr>
          </a:p>
          <a:p>
            <a:pPr indent="0" lvl="0" marL="457200" rtl="0" algn="l">
              <a:lnSpc>
                <a:spcPct val="100000"/>
              </a:lnSpc>
              <a:spcBef>
                <a:spcPts val="1000"/>
              </a:spcBef>
              <a:spcAft>
                <a:spcPts val="0"/>
              </a:spcAft>
              <a:buClr>
                <a:schemeClr val="dk1"/>
              </a:buClr>
              <a:buSzPts val="1100"/>
              <a:buFont typeface="Arial"/>
              <a:buNone/>
            </a:pPr>
            <a:r>
              <a:t/>
            </a:r>
            <a:endParaRPr sz="100">
              <a:solidFill>
                <a:srgbClr val="005774"/>
              </a:solidFill>
              <a:latin typeface="Avenir"/>
              <a:ea typeface="Avenir"/>
              <a:cs typeface="Avenir"/>
              <a:sym typeface="Avenir"/>
            </a:endParaRPr>
          </a:p>
          <a:p>
            <a:pPr indent="0" lvl="0" marL="0" rtl="0" algn="l">
              <a:lnSpc>
                <a:spcPct val="100000"/>
              </a:lnSpc>
              <a:spcBef>
                <a:spcPts val="0"/>
              </a:spcBef>
              <a:spcAft>
                <a:spcPts val="0"/>
              </a:spcAft>
              <a:buNone/>
            </a:pPr>
            <a:r>
              <a:rPr b="1" lang="en-US" sz="1800">
                <a:solidFill>
                  <a:srgbClr val="005774"/>
                </a:solidFill>
                <a:latin typeface="Avenir"/>
                <a:ea typeface="Avenir"/>
                <a:cs typeface="Avenir"/>
                <a:sym typeface="Avenir"/>
              </a:rPr>
              <a:t>Kellie Pederson </a:t>
            </a:r>
            <a:endParaRPr b="1" sz="1800">
              <a:solidFill>
                <a:srgbClr val="005774"/>
              </a:solidFill>
              <a:latin typeface="Avenir"/>
              <a:ea typeface="Avenir"/>
              <a:cs typeface="Avenir"/>
              <a:sym typeface="Avenir"/>
            </a:endParaRPr>
          </a:p>
          <a:p>
            <a:pPr indent="0" lvl="0" marL="457200" rtl="0" algn="l">
              <a:lnSpc>
                <a:spcPct val="100000"/>
              </a:lnSpc>
              <a:spcBef>
                <a:spcPts val="1000"/>
              </a:spcBef>
              <a:spcAft>
                <a:spcPts val="0"/>
              </a:spcAft>
              <a:buNone/>
            </a:pPr>
            <a:r>
              <a:rPr lang="en-US" sz="1800">
                <a:solidFill>
                  <a:srgbClr val="005774"/>
                </a:solidFill>
                <a:latin typeface="Avenir"/>
                <a:ea typeface="Avenir"/>
                <a:cs typeface="Avenir"/>
                <a:sym typeface="Avenir"/>
              </a:rPr>
              <a:t>Community Development Educator, </a:t>
            </a:r>
            <a:br>
              <a:rPr lang="en-US" sz="1800">
                <a:solidFill>
                  <a:srgbClr val="005774"/>
                </a:solidFill>
                <a:latin typeface="Avenir"/>
                <a:ea typeface="Avenir"/>
                <a:cs typeface="Avenir"/>
                <a:sym typeface="Avenir"/>
              </a:rPr>
            </a:br>
            <a:r>
              <a:rPr lang="en-US" sz="1800">
                <a:solidFill>
                  <a:srgbClr val="005774"/>
                </a:solidFill>
                <a:latin typeface="Avenir"/>
                <a:ea typeface="Avenir"/>
                <a:cs typeface="Avenir"/>
                <a:sym typeface="Avenir"/>
              </a:rPr>
              <a:t>UW - Extension</a:t>
            </a:r>
            <a:endParaRPr sz="1800">
              <a:solidFill>
                <a:srgbClr val="005774"/>
              </a:solidFill>
              <a:latin typeface="Avenir"/>
              <a:ea typeface="Avenir"/>
              <a:cs typeface="Avenir"/>
              <a:sym typeface="Avenir"/>
            </a:endParaRPr>
          </a:p>
          <a:p>
            <a:pPr indent="0" lvl="0" marL="0" rtl="0" algn="l">
              <a:lnSpc>
                <a:spcPct val="100000"/>
              </a:lnSpc>
              <a:spcBef>
                <a:spcPts val="1000"/>
              </a:spcBef>
              <a:spcAft>
                <a:spcPts val="0"/>
              </a:spcAft>
              <a:buNone/>
            </a:pPr>
            <a:r>
              <a:rPr b="1" lang="en-US" sz="1800">
                <a:solidFill>
                  <a:srgbClr val="005774"/>
                </a:solidFill>
                <a:latin typeface="Avenir"/>
                <a:ea typeface="Avenir"/>
                <a:cs typeface="Avenir"/>
                <a:sym typeface="Avenir"/>
              </a:rPr>
              <a:t>David Popelka</a:t>
            </a:r>
            <a:endParaRPr b="1" sz="1800">
              <a:solidFill>
                <a:schemeClr val="dk1"/>
              </a:solidFill>
              <a:latin typeface="Calibri"/>
              <a:ea typeface="Calibri"/>
              <a:cs typeface="Calibri"/>
              <a:sym typeface="Calibri"/>
            </a:endParaRPr>
          </a:p>
          <a:p>
            <a:pPr indent="0" lvl="0" marL="457200" rtl="0" algn="l">
              <a:lnSpc>
                <a:spcPct val="100000"/>
              </a:lnSpc>
              <a:spcBef>
                <a:spcPts val="1000"/>
              </a:spcBef>
              <a:spcAft>
                <a:spcPts val="0"/>
              </a:spcAft>
              <a:buNone/>
            </a:pPr>
            <a:r>
              <a:rPr lang="en-US" sz="1800">
                <a:solidFill>
                  <a:srgbClr val="005774"/>
                </a:solidFill>
                <a:latin typeface="Avenir"/>
                <a:ea typeface="Avenir"/>
                <a:cs typeface="Avenir"/>
                <a:sym typeface="Avenir"/>
              </a:rPr>
              <a:t>Supervisor, Town of Cable </a:t>
            </a:r>
            <a:endParaRPr sz="1800">
              <a:solidFill>
                <a:srgbClr val="005774"/>
              </a:solidFill>
              <a:latin typeface="Avenir"/>
              <a:ea typeface="Avenir"/>
              <a:cs typeface="Avenir"/>
              <a:sym typeface="Avenir"/>
            </a:endParaRPr>
          </a:p>
          <a:p>
            <a:pPr indent="0" lvl="0" marL="0" rtl="0" algn="l">
              <a:lnSpc>
                <a:spcPct val="100000"/>
              </a:lnSpc>
              <a:spcBef>
                <a:spcPts val="1000"/>
              </a:spcBef>
              <a:spcAft>
                <a:spcPts val="0"/>
              </a:spcAft>
              <a:buNone/>
            </a:pPr>
            <a:r>
              <a:rPr b="1" lang="en-US" sz="1800">
                <a:solidFill>
                  <a:srgbClr val="005774"/>
                </a:solidFill>
                <a:latin typeface="Avenir"/>
                <a:ea typeface="Avenir"/>
                <a:cs typeface="Avenir"/>
                <a:sym typeface="Avenir"/>
              </a:rPr>
              <a:t>Ray DePerry</a:t>
            </a:r>
            <a:endParaRPr sz="2400">
              <a:solidFill>
                <a:schemeClr val="dk1"/>
              </a:solidFill>
            </a:endParaRPr>
          </a:p>
          <a:p>
            <a:pPr indent="0" lvl="0" marL="457200" rtl="0" algn="l">
              <a:lnSpc>
                <a:spcPct val="100000"/>
              </a:lnSpc>
              <a:spcBef>
                <a:spcPts val="1000"/>
              </a:spcBef>
              <a:spcAft>
                <a:spcPts val="0"/>
              </a:spcAft>
              <a:buNone/>
            </a:pPr>
            <a:r>
              <a:rPr lang="en-US" sz="1800">
                <a:solidFill>
                  <a:srgbClr val="005774"/>
                </a:solidFill>
                <a:latin typeface="Avenir"/>
                <a:ea typeface="Avenir"/>
                <a:cs typeface="Avenir"/>
                <a:sym typeface="Avenir"/>
              </a:rPr>
              <a:t>Executive Director, Red Cliff Housing Authority</a:t>
            </a:r>
            <a:endParaRPr sz="1800">
              <a:solidFill>
                <a:srgbClr val="005774"/>
              </a:solidFill>
              <a:latin typeface="Avenir"/>
              <a:ea typeface="Avenir"/>
              <a:cs typeface="Avenir"/>
              <a:sym typeface="Avenir"/>
            </a:endParaRPr>
          </a:p>
          <a:p>
            <a:pPr indent="0" lvl="0" marL="0" rtl="0" algn="l">
              <a:lnSpc>
                <a:spcPct val="100000"/>
              </a:lnSpc>
              <a:spcBef>
                <a:spcPts val="1000"/>
              </a:spcBef>
              <a:spcAft>
                <a:spcPts val="0"/>
              </a:spcAft>
              <a:buNone/>
            </a:pPr>
            <a:r>
              <a:rPr b="1" lang="en-US" sz="1800">
                <a:solidFill>
                  <a:srgbClr val="005774"/>
                </a:solidFill>
                <a:latin typeface="Avenir"/>
                <a:ea typeface="Avenir"/>
                <a:cs typeface="Avenir"/>
                <a:sym typeface="Avenir"/>
              </a:rPr>
              <a:t>Michael Kuchta</a:t>
            </a:r>
            <a:endParaRPr b="1" sz="1800">
              <a:solidFill>
                <a:srgbClr val="005774"/>
              </a:solidFill>
              <a:latin typeface="Avenir"/>
              <a:ea typeface="Avenir"/>
              <a:cs typeface="Avenir"/>
              <a:sym typeface="Avenir"/>
            </a:endParaRPr>
          </a:p>
          <a:p>
            <a:pPr indent="0" lvl="0" marL="457200" rtl="0" algn="l">
              <a:lnSpc>
                <a:spcPct val="100000"/>
              </a:lnSpc>
              <a:spcBef>
                <a:spcPts val="1000"/>
              </a:spcBef>
              <a:spcAft>
                <a:spcPts val="0"/>
              </a:spcAft>
              <a:buNone/>
            </a:pPr>
            <a:r>
              <a:rPr lang="en-US" sz="1800">
                <a:solidFill>
                  <a:srgbClr val="005774"/>
                </a:solidFill>
                <a:latin typeface="Avenir"/>
                <a:ea typeface="Avenir"/>
                <a:cs typeface="Avenir"/>
                <a:sym typeface="Avenir"/>
              </a:rPr>
              <a:t>Administrator, Town of La Pointe</a:t>
            </a:r>
            <a:endParaRPr sz="1800">
              <a:solidFill>
                <a:srgbClr val="005774"/>
              </a:solidFill>
              <a:latin typeface="Avenir"/>
              <a:ea typeface="Avenir"/>
              <a:cs typeface="Avenir"/>
              <a:sym typeface="Aveni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g19fe66c84b5_1_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364" name="Google Shape;364;g19fe66c84b5_1_29"/>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g19fe66c84b5_1_29"/>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g19fe66c84b5_1_29"/>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g19fe66c84b5_1_29"/>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g19fe66c84b5_1_29"/>
          <p:cNvSpPr txBox="1"/>
          <p:nvPr>
            <p:ph type="ctrTitle"/>
          </p:nvPr>
        </p:nvSpPr>
        <p:spPr>
          <a:xfrm>
            <a:off x="718456" y="381624"/>
            <a:ext cx="9896100" cy="1033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Avenir"/>
              <a:buNone/>
            </a:pPr>
            <a:r>
              <a:rPr lang="en-US" sz="4000">
                <a:solidFill>
                  <a:srgbClr val="FFFFFF"/>
                </a:solidFill>
                <a:latin typeface="Avenir"/>
                <a:ea typeface="Avenir"/>
                <a:cs typeface="Avenir"/>
                <a:sym typeface="Avenir"/>
              </a:rPr>
              <a:t>Pilot Concept #2: Encouraging </a:t>
            </a:r>
            <a:r>
              <a:rPr b="1" lang="en-US" sz="4000">
                <a:latin typeface="Avenir"/>
                <a:ea typeface="Avenir"/>
                <a:cs typeface="Avenir"/>
                <a:sym typeface="Avenir"/>
              </a:rPr>
              <a:t>Small-Scale Housing Developments in Rural Communities</a:t>
            </a:r>
            <a:endParaRPr sz="4000"/>
          </a:p>
        </p:txBody>
      </p:sp>
      <p:pic>
        <p:nvPicPr>
          <p:cNvPr descr="Screen Shot 2021-12-07 at 12.05.16 PM.png" id="369" name="Google Shape;369;g19fe66c84b5_1_29"/>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370" name="Google Shape;370;g19fe66c84b5_1_29"/>
          <p:cNvSpPr txBox="1"/>
          <p:nvPr/>
        </p:nvSpPr>
        <p:spPr>
          <a:xfrm>
            <a:off x="488201" y="1804725"/>
            <a:ext cx="10356600" cy="49257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005774"/>
                </a:solidFill>
                <a:latin typeface="Avenir"/>
                <a:ea typeface="Avenir"/>
                <a:cs typeface="Avenir"/>
                <a:sym typeface="Avenir"/>
              </a:rPr>
              <a:t>What are the challenge we are solving for? What issues will this pilot solve?</a:t>
            </a:r>
            <a:endParaRPr b="1" sz="2400">
              <a:solidFill>
                <a:srgbClr val="005774"/>
              </a:solidFill>
              <a:latin typeface="Avenir"/>
              <a:ea typeface="Avenir"/>
              <a:cs typeface="Avenir"/>
              <a:sym typeface="Avenir"/>
            </a:endParaRPr>
          </a:p>
          <a:p>
            <a:pPr indent="0" lvl="0" marL="0" marR="0" rtl="0" algn="l">
              <a:spcBef>
                <a:spcPts val="0"/>
              </a:spcBef>
              <a:spcAft>
                <a:spcPts val="0"/>
              </a:spcAft>
              <a:buNone/>
            </a:pPr>
            <a:r>
              <a:t/>
            </a:r>
            <a:endParaRPr b="1" sz="2200">
              <a:solidFill>
                <a:srgbClr val="005774"/>
              </a:solidFill>
              <a:latin typeface="Avenir"/>
              <a:ea typeface="Avenir"/>
              <a:cs typeface="Avenir"/>
              <a:sym typeface="Avenir"/>
            </a:endParaRPr>
          </a:p>
          <a:p>
            <a:pPr indent="-361950" lvl="0" marL="457200" marR="0" rtl="0" algn="l">
              <a:spcBef>
                <a:spcPts val="0"/>
              </a:spcBef>
              <a:spcAft>
                <a:spcPts val="0"/>
              </a:spcAft>
              <a:buClr>
                <a:srgbClr val="005774"/>
              </a:buClr>
              <a:buSzPts val="2100"/>
              <a:buFont typeface="Avenir"/>
              <a:buChar char="●"/>
            </a:pPr>
            <a:r>
              <a:rPr b="1" lang="en-US" sz="2100">
                <a:solidFill>
                  <a:srgbClr val="005774"/>
                </a:solidFill>
                <a:latin typeface="Avenir"/>
                <a:ea typeface="Avenir"/>
                <a:cs typeface="Avenir"/>
                <a:sym typeface="Avenir"/>
              </a:rPr>
              <a:t>Rural areas have limited </a:t>
            </a:r>
            <a:r>
              <a:rPr b="1" lang="en-US" sz="2100">
                <a:solidFill>
                  <a:srgbClr val="005774"/>
                </a:solidFill>
                <a:latin typeface="Avenir"/>
                <a:ea typeface="Avenir"/>
                <a:cs typeface="Avenir"/>
                <a:sym typeface="Avenir"/>
              </a:rPr>
              <a:t>capacity</a:t>
            </a:r>
            <a:r>
              <a:rPr b="1" lang="en-US" sz="2100">
                <a:solidFill>
                  <a:srgbClr val="005774"/>
                </a:solidFill>
                <a:latin typeface="Avenir"/>
                <a:ea typeface="Avenir"/>
                <a:cs typeface="Avenir"/>
                <a:sym typeface="Avenir"/>
              </a:rPr>
              <a:t> to </a:t>
            </a:r>
            <a:r>
              <a:rPr b="1" lang="en-US" sz="2100">
                <a:solidFill>
                  <a:srgbClr val="005774"/>
                </a:solidFill>
                <a:latin typeface="Avenir"/>
                <a:ea typeface="Avenir"/>
                <a:cs typeface="Avenir"/>
                <a:sym typeface="Avenir"/>
              </a:rPr>
              <a:t>initiate</a:t>
            </a:r>
            <a:r>
              <a:rPr b="1" lang="en-US" sz="2100">
                <a:solidFill>
                  <a:srgbClr val="005774"/>
                </a:solidFill>
                <a:latin typeface="Avenir"/>
                <a:ea typeface="Avenir"/>
                <a:cs typeface="Avenir"/>
                <a:sym typeface="Avenir"/>
              </a:rPr>
              <a:t> </a:t>
            </a:r>
            <a:r>
              <a:rPr b="1" lang="en-US" sz="2100">
                <a:solidFill>
                  <a:srgbClr val="005774"/>
                </a:solidFill>
                <a:latin typeface="Avenir"/>
                <a:ea typeface="Avenir"/>
                <a:cs typeface="Avenir"/>
                <a:sym typeface="Avenir"/>
              </a:rPr>
              <a:t>development</a:t>
            </a:r>
            <a:r>
              <a:rPr b="1" lang="en-US" sz="2100">
                <a:solidFill>
                  <a:srgbClr val="005774"/>
                </a:solidFill>
                <a:latin typeface="Avenir"/>
                <a:ea typeface="Avenir"/>
                <a:cs typeface="Avenir"/>
                <a:sym typeface="Avenir"/>
              </a:rPr>
              <a:t>. </a:t>
            </a:r>
            <a:r>
              <a:rPr b="1" lang="en-US" sz="2100">
                <a:solidFill>
                  <a:srgbClr val="005774"/>
                </a:solidFill>
                <a:latin typeface="Avenir"/>
                <a:ea typeface="Avenir"/>
                <a:cs typeface="Avenir"/>
                <a:sym typeface="Avenir"/>
              </a:rPr>
              <a:t>Historically</a:t>
            </a:r>
            <a:r>
              <a:rPr b="1" lang="en-US" sz="2100">
                <a:solidFill>
                  <a:srgbClr val="005774"/>
                </a:solidFill>
                <a:latin typeface="Avenir"/>
                <a:ea typeface="Avenir"/>
                <a:cs typeface="Avenir"/>
                <a:sym typeface="Avenir"/>
              </a:rPr>
              <a:t>, this has not been a role of rural government. </a:t>
            </a:r>
            <a:endParaRPr b="1" sz="2100">
              <a:solidFill>
                <a:srgbClr val="005774"/>
              </a:solidFill>
              <a:latin typeface="Avenir"/>
              <a:ea typeface="Avenir"/>
              <a:cs typeface="Avenir"/>
              <a:sym typeface="Avenir"/>
            </a:endParaRPr>
          </a:p>
          <a:p>
            <a:pPr indent="0" lvl="0" marL="457200" marR="0" rtl="0" algn="l">
              <a:spcBef>
                <a:spcPts val="0"/>
              </a:spcBef>
              <a:spcAft>
                <a:spcPts val="0"/>
              </a:spcAft>
              <a:buNone/>
            </a:pPr>
            <a:r>
              <a:t/>
            </a:r>
            <a:endParaRPr b="1" sz="2100">
              <a:solidFill>
                <a:srgbClr val="005774"/>
              </a:solidFill>
              <a:latin typeface="Avenir"/>
              <a:ea typeface="Avenir"/>
              <a:cs typeface="Avenir"/>
              <a:sym typeface="Avenir"/>
            </a:endParaRPr>
          </a:p>
          <a:p>
            <a:pPr indent="-361950" lvl="0" marL="457200" marR="0" rtl="0" algn="l">
              <a:spcBef>
                <a:spcPts val="0"/>
              </a:spcBef>
              <a:spcAft>
                <a:spcPts val="0"/>
              </a:spcAft>
              <a:buClr>
                <a:srgbClr val="005774"/>
              </a:buClr>
              <a:buSzPts val="2100"/>
              <a:buFont typeface="Avenir"/>
              <a:buChar char="●"/>
            </a:pPr>
            <a:r>
              <a:rPr b="1" lang="en-US" sz="2100">
                <a:solidFill>
                  <a:srgbClr val="005774"/>
                </a:solidFill>
                <a:latin typeface="Avenir"/>
                <a:ea typeface="Avenir"/>
                <a:cs typeface="Avenir"/>
                <a:sym typeface="Avenir"/>
              </a:rPr>
              <a:t>Funding resources tend to favor l</a:t>
            </a:r>
            <a:r>
              <a:rPr b="1" lang="en-US" sz="2100">
                <a:solidFill>
                  <a:srgbClr val="005774"/>
                </a:solidFill>
                <a:latin typeface="Avenir"/>
                <a:ea typeface="Avenir"/>
                <a:cs typeface="Avenir"/>
                <a:sym typeface="Avenir"/>
              </a:rPr>
              <a:t>arge developments.  However, large developments </a:t>
            </a:r>
            <a:r>
              <a:rPr b="1" lang="en-US" sz="2100">
                <a:solidFill>
                  <a:srgbClr val="005774"/>
                </a:solidFill>
                <a:latin typeface="Avenir"/>
                <a:ea typeface="Avenir"/>
                <a:cs typeface="Avenir"/>
                <a:sym typeface="Avenir"/>
              </a:rPr>
              <a:t>are not necessarily viable in most rural communities.</a:t>
            </a:r>
            <a:endParaRPr b="1" sz="2100">
              <a:solidFill>
                <a:srgbClr val="005774"/>
              </a:solidFill>
              <a:latin typeface="Avenir"/>
              <a:ea typeface="Avenir"/>
              <a:cs typeface="Avenir"/>
              <a:sym typeface="Avenir"/>
            </a:endParaRPr>
          </a:p>
          <a:p>
            <a:pPr indent="0" lvl="0" marL="457200" marR="0" rtl="0" algn="l">
              <a:spcBef>
                <a:spcPts val="0"/>
              </a:spcBef>
              <a:spcAft>
                <a:spcPts val="0"/>
              </a:spcAft>
              <a:buNone/>
            </a:pPr>
            <a:r>
              <a:t/>
            </a:r>
            <a:endParaRPr b="1" sz="2100">
              <a:solidFill>
                <a:srgbClr val="005774"/>
              </a:solidFill>
              <a:latin typeface="Avenir"/>
              <a:ea typeface="Avenir"/>
              <a:cs typeface="Avenir"/>
              <a:sym typeface="Avenir"/>
            </a:endParaRPr>
          </a:p>
          <a:p>
            <a:pPr indent="-361950" lvl="0" marL="457200" marR="0" rtl="0" algn="l">
              <a:spcBef>
                <a:spcPts val="0"/>
              </a:spcBef>
              <a:spcAft>
                <a:spcPts val="0"/>
              </a:spcAft>
              <a:buClr>
                <a:srgbClr val="005774"/>
              </a:buClr>
              <a:buSzPts val="2100"/>
              <a:buFont typeface="Avenir"/>
              <a:buChar char="●"/>
            </a:pPr>
            <a:r>
              <a:rPr b="1" lang="en-US" sz="2100">
                <a:solidFill>
                  <a:srgbClr val="005774"/>
                </a:solidFill>
                <a:highlight>
                  <a:schemeClr val="lt1"/>
                </a:highlight>
                <a:latin typeface="Avenir"/>
                <a:ea typeface="Avenir"/>
                <a:cs typeface="Avenir"/>
                <a:sym typeface="Avenir"/>
              </a:rPr>
              <a:t>Currently, there are limited funding programs that support households making </a:t>
            </a:r>
            <a:r>
              <a:rPr lang="en-US" sz="2100">
                <a:solidFill>
                  <a:srgbClr val="005774"/>
                </a:solidFill>
                <a:highlight>
                  <a:schemeClr val="lt1"/>
                </a:highlight>
                <a:latin typeface="Avenir"/>
                <a:ea typeface="Avenir"/>
                <a:cs typeface="Avenir"/>
                <a:sym typeface="Avenir"/>
              </a:rPr>
              <a:t>60-120% </a:t>
            </a:r>
            <a:r>
              <a:rPr b="1" lang="en-US" sz="2100">
                <a:solidFill>
                  <a:srgbClr val="005774"/>
                </a:solidFill>
                <a:highlight>
                  <a:schemeClr val="lt1"/>
                </a:highlight>
                <a:latin typeface="Avenir"/>
                <a:ea typeface="Avenir"/>
                <a:cs typeface="Avenir"/>
                <a:sym typeface="Avenir"/>
              </a:rPr>
              <a:t>of the median income. However, </a:t>
            </a:r>
            <a:r>
              <a:rPr b="1" lang="en-US" sz="2100">
                <a:solidFill>
                  <a:srgbClr val="005774"/>
                </a:solidFill>
                <a:latin typeface="Avenir"/>
                <a:ea typeface="Avenir"/>
                <a:cs typeface="Avenir"/>
                <a:sym typeface="Avenir"/>
              </a:rPr>
              <a:t>t</a:t>
            </a:r>
            <a:r>
              <a:rPr b="1" lang="en-US" sz="2100">
                <a:solidFill>
                  <a:srgbClr val="005774"/>
                </a:solidFill>
                <a:latin typeface="Avenir"/>
                <a:ea typeface="Avenir"/>
                <a:cs typeface="Avenir"/>
                <a:sym typeface="Avenir"/>
              </a:rPr>
              <a:t>hese residents are critical to the function of our communities and they </a:t>
            </a:r>
            <a:r>
              <a:rPr b="1" lang="en-US" sz="2100">
                <a:solidFill>
                  <a:srgbClr val="005774"/>
                </a:solidFill>
                <a:latin typeface="Avenir"/>
                <a:ea typeface="Avenir"/>
                <a:cs typeface="Avenir"/>
                <a:sym typeface="Avenir"/>
                <a:extLst>
                  <a:ext uri="http://customooxmlschemas.google.com/">
                    <go:slidesCustomData xmlns:go="http://customooxmlschemas.google.com/" textRoundtripDataId="7"/>
                  </a:ext>
                </a:extLst>
              </a:rPr>
              <a:t>are </a:t>
            </a:r>
            <a:r>
              <a:rPr b="1" lang="en-US" sz="2100">
                <a:solidFill>
                  <a:srgbClr val="005774"/>
                </a:solidFill>
                <a:latin typeface="Avenir"/>
                <a:ea typeface="Avenir"/>
                <a:cs typeface="Avenir"/>
                <a:sym typeface="Avenir"/>
              </a:rPr>
              <a:t>in</a:t>
            </a:r>
            <a:r>
              <a:rPr b="1" lang="en-US" sz="2100">
                <a:solidFill>
                  <a:srgbClr val="005774"/>
                </a:solidFill>
                <a:highlight>
                  <a:schemeClr val="lt1"/>
                </a:highlight>
                <a:latin typeface="Avenir"/>
                <a:ea typeface="Avenir"/>
                <a:cs typeface="Avenir"/>
                <a:sym typeface="Avenir"/>
              </a:rPr>
              <a:t> dire need of housing options.</a:t>
            </a:r>
            <a:endParaRPr b="1" sz="2100">
              <a:solidFill>
                <a:srgbClr val="005774"/>
              </a:solidFill>
              <a:highlight>
                <a:schemeClr val="lt1"/>
              </a:highlight>
              <a:latin typeface="Avenir"/>
              <a:ea typeface="Avenir"/>
              <a:cs typeface="Avenir"/>
              <a:sym typeface="Avenir"/>
            </a:endParaRPr>
          </a:p>
          <a:p>
            <a:pPr indent="0" lvl="0" marL="457200" marR="0" rtl="0" algn="l">
              <a:spcBef>
                <a:spcPts val="0"/>
              </a:spcBef>
              <a:spcAft>
                <a:spcPts val="0"/>
              </a:spcAft>
              <a:buNone/>
            </a:pPr>
            <a:r>
              <a:t/>
            </a:r>
            <a:endParaRPr b="1" sz="2100">
              <a:solidFill>
                <a:srgbClr val="005774"/>
              </a:solidFill>
              <a:highlight>
                <a:schemeClr val="lt1"/>
              </a:highlight>
              <a:latin typeface="Avenir"/>
              <a:ea typeface="Avenir"/>
              <a:cs typeface="Avenir"/>
              <a:sym typeface="Avenir"/>
            </a:endParaRPr>
          </a:p>
          <a:p>
            <a:pPr indent="-361950" lvl="0" marL="457200" marR="0" rtl="0" algn="l">
              <a:spcBef>
                <a:spcPts val="0"/>
              </a:spcBef>
              <a:spcAft>
                <a:spcPts val="0"/>
              </a:spcAft>
              <a:buClr>
                <a:srgbClr val="005774"/>
              </a:buClr>
              <a:buSzPts val="2100"/>
              <a:buFont typeface="Avenir"/>
              <a:buChar char="●"/>
            </a:pPr>
            <a:r>
              <a:rPr b="1" lang="en-US" sz="2100">
                <a:solidFill>
                  <a:srgbClr val="005774"/>
                </a:solidFill>
                <a:highlight>
                  <a:schemeClr val="lt1"/>
                </a:highlight>
                <a:latin typeface="Avenir"/>
                <a:ea typeface="Avenir"/>
                <a:cs typeface="Avenir"/>
                <a:sym typeface="Avenir"/>
              </a:rPr>
              <a:t>Currently </a:t>
            </a:r>
            <a:r>
              <a:rPr b="1" lang="en-US" sz="2100">
                <a:solidFill>
                  <a:srgbClr val="005774"/>
                </a:solidFill>
                <a:highlight>
                  <a:schemeClr val="lt1"/>
                </a:highlight>
                <a:latin typeface="Avenir"/>
                <a:ea typeface="Avenir"/>
                <a:cs typeface="Avenir"/>
                <a:sym typeface="Avenir"/>
              </a:rPr>
              <a:t>there are limited subsidies available for developers interested in developing small affordable housing developments.</a:t>
            </a:r>
            <a:endParaRPr b="1" sz="2100">
              <a:solidFill>
                <a:srgbClr val="005774"/>
              </a:solidFill>
              <a:highlight>
                <a:schemeClr val="lt1"/>
              </a:highlight>
              <a:latin typeface="Avenir"/>
              <a:ea typeface="Avenir"/>
              <a:cs typeface="Avenir"/>
              <a:sym typeface="Avenir"/>
            </a:endParaRPr>
          </a:p>
          <a:p>
            <a:pPr indent="0" lvl="0" marL="0" marR="0" rtl="0" algn="l">
              <a:spcBef>
                <a:spcPts val="0"/>
              </a:spcBef>
              <a:spcAft>
                <a:spcPts val="0"/>
              </a:spcAft>
              <a:buNone/>
            </a:pPr>
            <a:r>
              <a:t/>
            </a:r>
            <a:endParaRPr b="1" sz="2200">
              <a:solidFill>
                <a:schemeClr val="dk2"/>
              </a:solidFill>
              <a:highlight>
                <a:schemeClr val="lt1"/>
              </a:highlight>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g19ba5c5ea05_0_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376" name="Google Shape;376;g19ba5c5ea05_0_2"/>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g19ba5c5ea05_0_2"/>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g19ba5c5ea05_0_2"/>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g19ba5c5ea05_0_2"/>
          <p:cNvSpPr/>
          <p:nvPr/>
        </p:nvSpPr>
        <p:spPr>
          <a:xfrm>
            <a:off x="459350" y="0"/>
            <a:ext cx="118101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g19ba5c5ea05_0_2"/>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venir"/>
              <a:buNone/>
            </a:pPr>
            <a:r>
              <a:rPr lang="en-US" sz="4000">
                <a:latin typeface="Avenir"/>
                <a:ea typeface="Avenir"/>
                <a:cs typeface="Avenir"/>
                <a:sym typeface="Avenir"/>
              </a:rPr>
              <a:t>Pilot Concept #2: Encouraging </a:t>
            </a:r>
            <a:r>
              <a:rPr b="1" lang="en-US" sz="4000">
                <a:latin typeface="Avenir"/>
                <a:ea typeface="Avenir"/>
                <a:cs typeface="Avenir"/>
                <a:sym typeface="Avenir"/>
              </a:rPr>
              <a:t>Small-Scale Housing Developments in Rural Communities</a:t>
            </a:r>
            <a:endParaRPr sz="4000">
              <a:latin typeface="Avenir"/>
              <a:ea typeface="Avenir"/>
              <a:cs typeface="Avenir"/>
              <a:sym typeface="Avenir"/>
            </a:endParaRPr>
          </a:p>
        </p:txBody>
      </p:sp>
      <p:pic>
        <p:nvPicPr>
          <p:cNvPr descr="Screen Shot 2021-12-07 at 12.05.16 PM.png" id="381" name="Google Shape;381;g19ba5c5ea05_0_2"/>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382" name="Google Shape;382;g19ba5c5ea05_0_2"/>
          <p:cNvSpPr txBox="1"/>
          <p:nvPr/>
        </p:nvSpPr>
        <p:spPr>
          <a:xfrm>
            <a:off x="459350" y="2044100"/>
            <a:ext cx="10257600" cy="45714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500">
                <a:solidFill>
                  <a:srgbClr val="005774"/>
                </a:solidFill>
                <a:latin typeface="Avenir"/>
                <a:ea typeface="Avenir"/>
                <a:cs typeface="Avenir"/>
                <a:sym typeface="Avenir"/>
              </a:rPr>
              <a:t>What is this concept?</a:t>
            </a:r>
            <a:endParaRPr b="1" sz="2500">
              <a:solidFill>
                <a:srgbClr val="005774"/>
              </a:solidFill>
              <a:latin typeface="Avenir"/>
              <a:ea typeface="Avenir"/>
              <a:cs typeface="Avenir"/>
              <a:sym typeface="Avenir"/>
            </a:endParaRPr>
          </a:p>
          <a:p>
            <a:pPr indent="0" lvl="0" marL="0" marR="0" rtl="0" algn="l">
              <a:spcBef>
                <a:spcPts val="0"/>
              </a:spcBef>
              <a:spcAft>
                <a:spcPts val="0"/>
              </a:spcAft>
              <a:buNone/>
            </a:pPr>
            <a:r>
              <a:rPr b="1" lang="en-US" sz="2500">
                <a:solidFill>
                  <a:srgbClr val="005774"/>
                </a:solidFill>
                <a:latin typeface="Avenir"/>
                <a:ea typeface="Avenir"/>
                <a:cs typeface="Avenir"/>
                <a:sym typeface="Avenir"/>
              </a:rPr>
              <a:t>This </a:t>
            </a:r>
            <a:r>
              <a:rPr b="1" lang="en-US" sz="2500">
                <a:solidFill>
                  <a:srgbClr val="005774"/>
                </a:solidFill>
                <a:latin typeface="Avenir"/>
                <a:ea typeface="Avenir"/>
                <a:cs typeface="Avenir"/>
                <a:sym typeface="Avenir"/>
              </a:rPr>
              <a:t>concept</a:t>
            </a:r>
            <a:r>
              <a:rPr b="1" lang="en-US" sz="2500">
                <a:solidFill>
                  <a:srgbClr val="005774"/>
                </a:solidFill>
                <a:latin typeface="Avenir"/>
                <a:ea typeface="Avenir"/>
                <a:cs typeface="Avenir"/>
                <a:sym typeface="Avenir"/>
              </a:rPr>
              <a:t> has two primary </a:t>
            </a:r>
            <a:r>
              <a:rPr b="1" lang="en-US" sz="2500">
                <a:solidFill>
                  <a:srgbClr val="005774"/>
                </a:solidFill>
                <a:latin typeface="Avenir"/>
                <a:ea typeface="Avenir"/>
                <a:cs typeface="Avenir"/>
                <a:sym typeface="Avenir"/>
              </a:rPr>
              <a:t>components</a:t>
            </a:r>
            <a:r>
              <a:rPr b="1" lang="en-US" sz="2500">
                <a:solidFill>
                  <a:srgbClr val="005774"/>
                </a:solidFill>
                <a:latin typeface="Avenir"/>
                <a:ea typeface="Avenir"/>
                <a:cs typeface="Avenir"/>
                <a:sym typeface="Avenir"/>
              </a:rPr>
              <a:t>:</a:t>
            </a:r>
            <a:endParaRPr b="1" sz="2500">
              <a:solidFill>
                <a:srgbClr val="005774"/>
              </a:solidFill>
              <a:latin typeface="Avenir"/>
              <a:ea typeface="Avenir"/>
              <a:cs typeface="Avenir"/>
              <a:sym typeface="Avenir"/>
            </a:endParaRPr>
          </a:p>
          <a:p>
            <a:pPr indent="0" lvl="0" marL="0" marR="0" rtl="0" algn="l">
              <a:spcBef>
                <a:spcPts val="0"/>
              </a:spcBef>
              <a:spcAft>
                <a:spcPts val="0"/>
              </a:spcAft>
              <a:buNone/>
            </a:pPr>
            <a:r>
              <a:t/>
            </a:r>
            <a:endParaRPr b="1" sz="2500">
              <a:solidFill>
                <a:srgbClr val="005774"/>
              </a:solidFill>
              <a:latin typeface="Avenir"/>
              <a:ea typeface="Avenir"/>
              <a:cs typeface="Avenir"/>
              <a:sym typeface="Avenir"/>
            </a:endParaRPr>
          </a:p>
          <a:p>
            <a:pPr indent="-387350" lvl="0" marL="457200" marR="0" rtl="0" algn="l">
              <a:spcBef>
                <a:spcPts val="0"/>
              </a:spcBef>
              <a:spcAft>
                <a:spcPts val="0"/>
              </a:spcAft>
              <a:buClr>
                <a:srgbClr val="005774"/>
              </a:buClr>
              <a:buSzPts val="2500"/>
              <a:buFont typeface="Avenir"/>
              <a:buChar char="●"/>
            </a:pPr>
            <a:r>
              <a:rPr lang="en-US" sz="2500">
                <a:solidFill>
                  <a:srgbClr val="005774"/>
                </a:solidFill>
                <a:latin typeface="Avenir"/>
                <a:ea typeface="Avenir"/>
                <a:cs typeface="Avenir"/>
                <a:sym typeface="Avenir"/>
              </a:rPr>
              <a:t>Building capacity in</a:t>
            </a:r>
            <a:r>
              <a:rPr lang="en-US" sz="2500">
                <a:solidFill>
                  <a:srgbClr val="005774"/>
                </a:solidFill>
                <a:latin typeface="Avenir"/>
                <a:ea typeface="Avenir"/>
                <a:cs typeface="Avenir"/>
                <a:sym typeface="Avenir"/>
              </a:rPr>
              <a:t> rural communities to initiate and support Small-Scale Housing Development projects</a:t>
            </a:r>
            <a:endParaRPr sz="2500">
              <a:solidFill>
                <a:srgbClr val="005774"/>
              </a:solidFill>
              <a:latin typeface="Avenir"/>
              <a:ea typeface="Avenir"/>
              <a:cs typeface="Avenir"/>
              <a:sym typeface="Avenir"/>
            </a:endParaRPr>
          </a:p>
          <a:p>
            <a:pPr indent="0" lvl="0" marL="914400" marR="0" rtl="0" algn="l">
              <a:spcBef>
                <a:spcPts val="0"/>
              </a:spcBef>
              <a:spcAft>
                <a:spcPts val="0"/>
              </a:spcAft>
              <a:buNone/>
            </a:pPr>
            <a:r>
              <a:t/>
            </a:r>
            <a:endParaRPr sz="2500">
              <a:solidFill>
                <a:srgbClr val="005774"/>
              </a:solidFill>
              <a:latin typeface="Avenir"/>
              <a:ea typeface="Avenir"/>
              <a:cs typeface="Avenir"/>
              <a:sym typeface="Avenir"/>
            </a:endParaRPr>
          </a:p>
          <a:p>
            <a:pPr indent="-387350" lvl="0" marL="457200" marR="0" rtl="0" algn="l">
              <a:spcBef>
                <a:spcPts val="0"/>
              </a:spcBef>
              <a:spcAft>
                <a:spcPts val="0"/>
              </a:spcAft>
              <a:buClr>
                <a:srgbClr val="005774"/>
              </a:buClr>
              <a:buSzPts val="2500"/>
              <a:buFont typeface="Avenir"/>
              <a:buChar char="●"/>
            </a:pPr>
            <a:r>
              <a:rPr lang="en-US" sz="2500">
                <a:solidFill>
                  <a:srgbClr val="005774"/>
                </a:solidFill>
                <a:latin typeface="Avenir"/>
                <a:ea typeface="Avenir"/>
                <a:cs typeface="Avenir"/>
                <a:sym typeface="Avenir"/>
              </a:rPr>
              <a:t>Creating new funding resources for local or regional developers to build housing in rural communities that can be purchased or rented by residents making 6</a:t>
            </a:r>
            <a:r>
              <a:rPr lang="en-US" sz="2500">
                <a:solidFill>
                  <a:srgbClr val="005774"/>
                </a:solidFill>
                <a:latin typeface="Avenir"/>
                <a:ea typeface="Avenir"/>
                <a:cs typeface="Avenir"/>
                <a:sym typeface="Avenir"/>
                <a:extLst>
                  <a:ext uri="http://customooxmlschemas.google.com/">
                    <go:slidesCustomData xmlns:go="http://customooxmlschemas.google.com/" textRoundtripDataId="8"/>
                  </a:ext>
                </a:extLst>
              </a:rPr>
              <a:t>0%-120%</a:t>
            </a:r>
            <a:r>
              <a:rPr lang="en-US" sz="2500">
                <a:solidFill>
                  <a:srgbClr val="005774"/>
                </a:solidFill>
                <a:latin typeface="Avenir"/>
                <a:ea typeface="Avenir"/>
                <a:cs typeface="Avenir"/>
                <a:sym typeface="Avenir"/>
              </a:rPr>
              <a:t> of County Median Income</a:t>
            </a:r>
            <a:endParaRPr sz="2500">
              <a:solidFill>
                <a:srgbClr val="005774"/>
              </a:solidFill>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9"/>
                  </a:ext>
                </a:extLst>
              </a:rPr>
              <a:t>I</a:t>
            </a:r>
            <a:r>
              <a:rPr lang="en-US" sz="24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10"/>
                  </a:ext>
                </a:extLst>
              </a:rPr>
              <a:t>n Bayfield and Ashland Counties this translates to households         making approximately $28,721 - $96,362 gross income                    annually</a:t>
            </a:r>
            <a:r>
              <a:rPr lang="en-US" sz="24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11"/>
                  </a:ext>
                </a:extLst>
              </a:rPr>
              <a:t> </a:t>
            </a:r>
            <a:r>
              <a:rPr lang="en-US" sz="2400">
                <a:solidFill>
                  <a:srgbClr val="005774"/>
                </a:solidFill>
                <a:highlight>
                  <a:schemeClr val="lt1"/>
                </a:highlight>
                <a:latin typeface="Avenir"/>
                <a:ea typeface="Avenir"/>
                <a:cs typeface="Avenir"/>
                <a:sym typeface="Avenir"/>
              </a:rPr>
              <a:t>(</a:t>
            </a:r>
            <a:r>
              <a:rPr lang="en-US" sz="2400">
                <a:solidFill>
                  <a:srgbClr val="005774"/>
                </a:solidFill>
                <a:latin typeface="Avenir"/>
                <a:ea typeface="Avenir"/>
                <a:cs typeface="Avenir"/>
                <a:sym typeface="Avenir"/>
              </a:rPr>
              <a:t>1-4 person HH)</a:t>
            </a:r>
            <a:endParaRPr sz="2400">
              <a:solidFill>
                <a:srgbClr val="005774"/>
              </a:solidFill>
              <a:latin typeface="Avenir"/>
              <a:ea typeface="Avenir"/>
              <a:cs typeface="Avenir"/>
              <a:sym typeface="Avenir"/>
            </a:endParaRPr>
          </a:p>
        </p:txBody>
      </p:sp>
      <p:pic>
        <p:nvPicPr>
          <p:cNvPr id="383" name="Google Shape;383;g19ba5c5ea05_0_2"/>
          <p:cNvPicPr preferRelativeResize="0"/>
          <p:nvPr/>
        </p:nvPicPr>
        <p:blipFill rotWithShape="1">
          <a:blip r:embed="rId4">
            <a:alphaModFix/>
          </a:blip>
          <a:srcRect b="21928" l="0" r="0" t="30118"/>
          <a:stretch/>
        </p:blipFill>
        <p:spPr>
          <a:xfrm>
            <a:off x="7287650" y="1590600"/>
            <a:ext cx="4880348" cy="1399774"/>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g1b8fab4bbd2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389" name="Google Shape;389;g1b8fab4bbd2_0_0"/>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g1b8fab4bbd2_0_0"/>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g1b8fab4bbd2_0_0"/>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g1b8fab4bbd2_0_0"/>
          <p:cNvSpPr/>
          <p:nvPr/>
        </p:nvSpPr>
        <p:spPr>
          <a:xfrm>
            <a:off x="459350" y="0"/>
            <a:ext cx="118101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g1b8fab4bbd2_0_0"/>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venir"/>
              <a:buNone/>
            </a:pPr>
            <a:r>
              <a:rPr lang="en-US" sz="4000">
                <a:latin typeface="Avenir"/>
                <a:ea typeface="Avenir"/>
                <a:cs typeface="Avenir"/>
                <a:sym typeface="Avenir"/>
              </a:rPr>
              <a:t>Pilot Concept #2: Encouraging </a:t>
            </a:r>
            <a:r>
              <a:rPr b="1" lang="en-US" sz="4000">
                <a:latin typeface="Avenir"/>
                <a:ea typeface="Avenir"/>
                <a:cs typeface="Avenir"/>
                <a:sym typeface="Avenir"/>
              </a:rPr>
              <a:t>Small-Scale Housing Developments in Rural Communities</a:t>
            </a:r>
            <a:endParaRPr sz="4000">
              <a:latin typeface="Avenir"/>
              <a:ea typeface="Avenir"/>
              <a:cs typeface="Avenir"/>
              <a:sym typeface="Avenir"/>
            </a:endParaRPr>
          </a:p>
        </p:txBody>
      </p:sp>
      <p:pic>
        <p:nvPicPr>
          <p:cNvPr descr="Screen Shot 2021-12-07 at 12.05.16 PM.png" id="394" name="Google Shape;394;g1b8fab4bbd2_0_0"/>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395" name="Google Shape;395;g1b8fab4bbd2_0_0"/>
          <p:cNvSpPr txBox="1"/>
          <p:nvPr/>
        </p:nvSpPr>
        <p:spPr>
          <a:xfrm>
            <a:off x="459350" y="2044100"/>
            <a:ext cx="10257600" cy="44793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387350" lvl="0" marL="457200" marR="0" rtl="0" algn="l">
              <a:spcBef>
                <a:spcPts val="0"/>
              </a:spcBef>
              <a:spcAft>
                <a:spcPts val="0"/>
              </a:spcAft>
              <a:buClr>
                <a:srgbClr val="005774"/>
              </a:buClr>
              <a:buSzPts val="2500"/>
              <a:buFont typeface="Avenir"/>
              <a:buChar char="●"/>
            </a:pPr>
            <a:r>
              <a:rPr b="1" lang="en-US" sz="2500">
                <a:solidFill>
                  <a:srgbClr val="005774"/>
                </a:solidFill>
                <a:latin typeface="Avenir"/>
                <a:ea typeface="Avenir"/>
                <a:cs typeface="Avenir"/>
                <a:sym typeface="Avenir"/>
              </a:rPr>
              <a:t>How much money does the 60%-%120 actually mean.</a:t>
            </a:r>
            <a:endParaRPr b="1" sz="2500">
              <a:solidFill>
                <a:srgbClr val="005774"/>
              </a:solidFill>
              <a:latin typeface="Avenir"/>
              <a:ea typeface="Avenir"/>
              <a:cs typeface="Avenir"/>
              <a:sym typeface="Avenir"/>
            </a:endParaRPr>
          </a:p>
          <a:p>
            <a:pPr indent="0" lvl="0" marL="457200" marR="0" rtl="0" algn="l">
              <a:spcBef>
                <a:spcPts val="0"/>
              </a:spcBef>
              <a:spcAft>
                <a:spcPts val="0"/>
              </a:spcAft>
              <a:buNone/>
            </a:pPr>
            <a:r>
              <a:t/>
            </a:r>
            <a:endParaRPr b="1" sz="2500">
              <a:solidFill>
                <a:srgbClr val="005774"/>
              </a:solidFill>
              <a:latin typeface="Avenir"/>
              <a:ea typeface="Avenir"/>
              <a:cs typeface="Avenir"/>
              <a:sym typeface="Avenir"/>
            </a:endParaRPr>
          </a:p>
          <a:p>
            <a:pPr indent="-387350" lvl="0" marL="457200" marR="0" rtl="0" algn="l">
              <a:spcBef>
                <a:spcPts val="0"/>
              </a:spcBef>
              <a:spcAft>
                <a:spcPts val="0"/>
              </a:spcAft>
              <a:buClr>
                <a:srgbClr val="005774"/>
              </a:buClr>
              <a:buSzPts val="2500"/>
              <a:buFont typeface="Avenir"/>
              <a:buChar char="●"/>
            </a:pPr>
            <a:r>
              <a:rPr lang="en-US" sz="24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12"/>
                  </a:ext>
                </a:extLst>
              </a:rPr>
              <a:t>I</a:t>
            </a:r>
            <a:r>
              <a:rPr lang="en-US" sz="24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13"/>
                  </a:ext>
                </a:extLst>
              </a:rPr>
              <a:t>n Bayfield and Ashland Counties this translates to single person households making approximately $28,721 - $68,708 gross </a:t>
            </a:r>
            <a:endParaRPr sz="2400">
              <a:solidFill>
                <a:srgbClr val="005774"/>
              </a:solidFill>
              <a:highlight>
                <a:schemeClr val="lt1"/>
              </a:highlight>
              <a:latin typeface="Avenir"/>
              <a:ea typeface="Avenir"/>
              <a:cs typeface="Avenir"/>
              <a:sym typeface="Avenir"/>
            </a:endParaRPr>
          </a:p>
          <a:p>
            <a:pPr indent="0" lvl="0" marL="457200" marR="0" rtl="0" algn="l">
              <a:spcBef>
                <a:spcPts val="0"/>
              </a:spcBef>
              <a:spcAft>
                <a:spcPts val="0"/>
              </a:spcAft>
              <a:buNone/>
            </a:pPr>
            <a:r>
              <a:t/>
            </a:r>
            <a:endParaRPr sz="2400">
              <a:solidFill>
                <a:srgbClr val="005774"/>
              </a:solidFill>
              <a:highlight>
                <a:schemeClr val="lt1"/>
              </a:highlight>
              <a:latin typeface="Avenir"/>
              <a:ea typeface="Avenir"/>
              <a:cs typeface="Avenir"/>
              <a:sym typeface="Avenir"/>
            </a:endParaRPr>
          </a:p>
          <a:p>
            <a:pPr indent="-381000" lvl="0" marL="457200" marR="0" rtl="0" algn="l">
              <a:spcBef>
                <a:spcPts val="0"/>
              </a:spcBef>
              <a:spcAft>
                <a:spcPts val="0"/>
              </a:spcAft>
              <a:buClr>
                <a:srgbClr val="005774"/>
              </a:buClr>
              <a:buSzPts val="2400"/>
              <a:buFont typeface="Avenir"/>
              <a:buChar char="●"/>
            </a:pPr>
            <a:r>
              <a:rPr lang="en-US" sz="2400">
                <a:solidFill>
                  <a:srgbClr val="005774"/>
                </a:solidFill>
                <a:highlight>
                  <a:schemeClr val="lt1"/>
                </a:highlight>
                <a:latin typeface="Avenir"/>
                <a:ea typeface="Avenir"/>
                <a:cs typeface="Avenir"/>
                <a:sym typeface="Avenir"/>
              </a:rPr>
              <a:t>Taking an average of the two counties CMI the following numbers are an </a:t>
            </a:r>
            <a:r>
              <a:rPr lang="en-US" sz="2400" u="sng">
                <a:solidFill>
                  <a:srgbClr val="005774"/>
                </a:solidFill>
                <a:highlight>
                  <a:schemeClr val="lt1"/>
                </a:highlight>
                <a:latin typeface="Avenir"/>
                <a:ea typeface="Avenir"/>
                <a:cs typeface="Avenir"/>
                <a:sym typeface="Avenir"/>
              </a:rPr>
              <a:t>average hourly wage</a:t>
            </a:r>
            <a:r>
              <a:rPr lang="en-US" sz="2400">
                <a:solidFill>
                  <a:srgbClr val="005774"/>
                </a:solidFill>
                <a:highlight>
                  <a:schemeClr val="lt1"/>
                </a:highlight>
                <a:latin typeface="Avenir"/>
                <a:ea typeface="Avenir"/>
                <a:cs typeface="Avenir"/>
                <a:sym typeface="Avenir"/>
              </a:rPr>
              <a:t> needed to reach the % level.</a:t>
            </a:r>
            <a:endParaRPr sz="2400">
              <a:solidFill>
                <a:srgbClr val="005774"/>
              </a:solidFill>
              <a:highlight>
                <a:schemeClr val="lt1"/>
              </a:highlight>
              <a:latin typeface="Avenir"/>
              <a:ea typeface="Avenir"/>
              <a:cs typeface="Avenir"/>
              <a:sym typeface="Avenir"/>
            </a:endParaRPr>
          </a:p>
          <a:p>
            <a:pPr indent="0" lvl="0" marL="457200" marR="0" rtl="0" algn="l">
              <a:spcBef>
                <a:spcPts val="0"/>
              </a:spcBef>
              <a:spcAft>
                <a:spcPts val="0"/>
              </a:spcAft>
              <a:buNone/>
            </a:pPr>
            <a:r>
              <a:t/>
            </a:r>
            <a:endParaRPr sz="2400">
              <a:solidFill>
                <a:srgbClr val="005774"/>
              </a:solidFill>
              <a:highlight>
                <a:schemeClr val="lt1"/>
              </a:highlight>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highlight>
                  <a:schemeClr val="lt1"/>
                </a:highlight>
                <a:latin typeface="Avenir"/>
                <a:ea typeface="Avenir"/>
                <a:cs typeface="Avenir"/>
                <a:sym typeface="Avenir"/>
              </a:rPr>
              <a:t>60% - $15.17</a:t>
            </a:r>
            <a:endParaRPr sz="2400">
              <a:solidFill>
                <a:srgbClr val="005774"/>
              </a:solidFill>
              <a:highlight>
                <a:schemeClr val="lt1"/>
              </a:highlight>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highlight>
                  <a:schemeClr val="lt1"/>
                </a:highlight>
                <a:latin typeface="Avenir"/>
                <a:ea typeface="Avenir"/>
                <a:cs typeface="Avenir"/>
                <a:sym typeface="Avenir"/>
              </a:rPr>
              <a:t>80% - $20.22</a:t>
            </a:r>
            <a:endParaRPr sz="2400">
              <a:solidFill>
                <a:srgbClr val="005774"/>
              </a:solidFill>
              <a:highlight>
                <a:schemeClr val="lt1"/>
              </a:highlight>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highlight>
                  <a:schemeClr val="lt1"/>
                </a:highlight>
                <a:latin typeface="Avenir"/>
                <a:ea typeface="Avenir"/>
                <a:cs typeface="Avenir"/>
                <a:sym typeface="Avenir"/>
              </a:rPr>
              <a:t>100% - $25.27</a:t>
            </a:r>
            <a:endParaRPr sz="2400">
              <a:solidFill>
                <a:srgbClr val="005774"/>
              </a:solidFill>
              <a:highlight>
                <a:schemeClr val="lt1"/>
              </a:highlight>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highlight>
                  <a:schemeClr val="lt1"/>
                </a:highlight>
                <a:latin typeface="Avenir"/>
                <a:ea typeface="Avenir"/>
                <a:cs typeface="Avenir"/>
                <a:sym typeface="Avenir"/>
              </a:rPr>
              <a:t>120% - $30.33</a:t>
            </a:r>
            <a:endParaRPr sz="2400">
              <a:solidFill>
                <a:srgbClr val="005774"/>
              </a:solidFill>
              <a:highlight>
                <a:schemeClr val="lt1"/>
              </a:highlight>
              <a:latin typeface="Avenir"/>
              <a:ea typeface="Avenir"/>
              <a:cs typeface="Avenir"/>
              <a:sym typeface="Aveni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9" name="Shape 399"/>
        <p:cNvGrpSpPr/>
        <p:nvPr/>
      </p:nvGrpSpPr>
      <p:grpSpPr>
        <a:xfrm>
          <a:off x="0" y="0"/>
          <a:ext cx="0" cy="0"/>
          <a:chOff x="0" y="0"/>
          <a:chExt cx="0" cy="0"/>
        </a:xfrm>
      </p:grpSpPr>
      <p:sp>
        <p:nvSpPr>
          <p:cNvPr id="400" name="Google Shape;400;g19fe66c84b5_1_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401" name="Google Shape;401;g19fe66c84b5_1_6"/>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g19fe66c84b5_1_6"/>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g19fe66c84b5_1_6"/>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g19fe66c84b5_1_6"/>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g19fe66c84b5_1_6"/>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venir"/>
              <a:buNone/>
            </a:pPr>
            <a:r>
              <a:rPr lang="en-US" sz="4000">
                <a:latin typeface="Avenir"/>
                <a:ea typeface="Avenir"/>
                <a:cs typeface="Avenir"/>
                <a:sym typeface="Avenir"/>
              </a:rPr>
              <a:t>Pilot Concept #2: Encouraging </a:t>
            </a:r>
            <a:r>
              <a:rPr b="1" lang="en-US" sz="4000">
                <a:latin typeface="Avenir"/>
                <a:ea typeface="Avenir"/>
                <a:cs typeface="Avenir"/>
                <a:sym typeface="Avenir"/>
              </a:rPr>
              <a:t>Small-Scale </a:t>
            </a:r>
            <a:r>
              <a:rPr b="1" lang="en-US" sz="4000">
                <a:latin typeface="Avenir"/>
                <a:ea typeface="Avenir"/>
                <a:cs typeface="Avenir"/>
                <a:sym typeface="Avenir"/>
              </a:rPr>
              <a:t>Housing</a:t>
            </a:r>
            <a:r>
              <a:rPr b="1" lang="en-US" sz="4000">
                <a:latin typeface="Avenir"/>
                <a:ea typeface="Avenir"/>
                <a:cs typeface="Avenir"/>
                <a:sym typeface="Avenir"/>
              </a:rPr>
              <a:t> Developments in Rural Communities</a:t>
            </a:r>
            <a:endParaRPr sz="4000">
              <a:latin typeface="Avenir"/>
              <a:ea typeface="Avenir"/>
              <a:cs typeface="Avenir"/>
              <a:sym typeface="Avenir"/>
            </a:endParaRPr>
          </a:p>
        </p:txBody>
      </p:sp>
      <p:pic>
        <p:nvPicPr>
          <p:cNvPr descr="Screen Shot 2021-12-07 at 12.05.16 PM.png" id="406" name="Google Shape;406;g19fe66c84b5_1_6"/>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407" name="Google Shape;407;g19fe66c84b5_1_6"/>
          <p:cNvSpPr txBox="1"/>
          <p:nvPr/>
        </p:nvSpPr>
        <p:spPr>
          <a:xfrm>
            <a:off x="345200" y="1778900"/>
            <a:ext cx="11490300" cy="55413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400" u="sng">
                <a:solidFill>
                  <a:srgbClr val="005774"/>
                </a:solidFill>
                <a:latin typeface="Avenir"/>
                <a:ea typeface="Avenir"/>
                <a:cs typeface="Avenir"/>
                <a:sym typeface="Avenir"/>
              </a:rPr>
              <a:t>Component 1:</a:t>
            </a:r>
            <a:r>
              <a:rPr lang="en-US" sz="2400" u="sng">
                <a:solidFill>
                  <a:srgbClr val="005774"/>
                </a:solidFill>
                <a:latin typeface="Avenir"/>
                <a:ea typeface="Avenir"/>
                <a:cs typeface="Avenir"/>
                <a:sym typeface="Avenir"/>
              </a:rPr>
              <a:t> </a:t>
            </a:r>
            <a:r>
              <a:rPr lang="en-US" sz="2400" u="sng">
                <a:solidFill>
                  <a:srgbClr val="005774"/>
                </a:solidFill>
                <a:latin typeface="Avenir"/>
                <a:ea typeface="Avenir"/>
                <a:cs typeface="Avenir"/>
                <a:sym typeface="Avenir"/>
              </a:rPr>
              <a:t>Building capacity in rural communities to initiate Small-Scale Housing    Development projects.</a:t>
            </a:r>
            <a:r>
              <a:rPr lang="en-US" sz="2400">
                <a:solidFill>
                  <a:srgbClr val="005774"/>
                </a:solidFill>
                <a:latin typeface="Avenir"/>
                <a:ea typeface="Avenir"/>
                <a:cs typeface="Avenir"/>
                <a:sym typeface="Avenir"/>
              </a:rPr>
              <a:t>  </a:t>
            </a:r>
            <a:endParaRPr sz="2400">
              <a:solidFill>
                <a:srgbClr val="005774"/>
              </a:solidFill>
              <a:latin typeface="Avenir"/>
              <a:ea typeface="Avenir"/>
              <a:cs typeface="Avenir"/>
              <a:sym typeface="Avenir"/>
            </a:endParaRPr>
          </a:p>
          <a:p>
            <a:pPr indent="0" lvl="0" marL="0" marR="0" rtl="0" algn="l">
              <a:spcBef>
                <a:spcPts val="0"/>
              </a:spcBef>
              <a:spcAft>
                <a:spcPts val="0"/>
              </a:spcAft>
              <a:buNone/>
            </a:pPr>
            <a:r>
              <a:t/>
            </a:r>
            <a:endParaRPr sz="2400">
              <a:solidFill>
                <a:srgbClr val="005774"/>
              </a:solidFill>
              <a:latin typeface="Avenir"/>
              <a:ea typeface="Avenir"/>
              <a:cs typeface="Avenir"/>
              <a:sym typeface="Avenir"/>
            </a:endParaRPr>
          </a:p>
          <a:p>
            <a:pPr indent="-381000" lvl="0" marL="457200" marR="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This component will provide support for communities to work through a step-by-step process to:</a:t>
            </a:r>
            <a:endParaRPr sz="2400">
              <a:solidFill>
                <a:srgbClr val="005774"/>
              </a:solidFill>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Clearly articulate community housing needs and wants </a:t>
            </a:r>
            <a:endParaRPr sz="2400">
              <a:solidFill>
                <a:srgbClr val="005774"/>
              </a:solidFill>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Identify land suitable for development of 2-12 homes</a:t>
            </a:r>
            <a:endParaRPr sz="2400">
              <a:solidFill>
                <a:srgbClr val="005774"/>
              </a:solidFill>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Identify incentives for development </a:t>
            </a:r>
            <a:endParaRPr sz="2400">
              <a:solidFill>
                <a:srgbClr val="005774"/>
              </a:solidFill>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Develop and issue Request for Proposals (RFP) in accordance with community needs and wants</a:t>
            </a:r>
            <a:endParaRPr sz="2400">
              <a:solidFill>
                <a:srgbClr val="005774"/>
              </a:solidFill>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Support transparent selection process to identify viable proposals</a:t>
            </a:r>
            <a:endParaRPr sz="2400">
              <a:solidFill>
                <a:srgbClr val="005774"/>
              </a:solidFill>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Work with selected developers and communities to create </a:t>
            </a:r>
            <a:br>
              <a:rPr lang="en-US" sz="2400">
                <a:solidFill>
                  <a:srgbClr val="005774"/>
                </a:solidFill>
                <a:latin typeface="Avenir"/>
                <a:ea typeface="Avenir"/>
                <a:cs typeface="Avenir"/>
                <a:sym typeface="Avenir"/>
              </a:rPr>
            </a:br>
            <a:r>
              <a:rPr lang="en-US" sz="2400">
                <a:solidFill>
                  <a:srgbClr val="005774"/>
                </a:solidFill>
                <a:latin typeface="Avenir"/>
                <a:ea typeface="Avenir"/>
                <a:cs typeface="Avenir"/>
                <a:sym typeface="Avenir"/>
              </a:rPr>
              <a:t>developer agreement to carry out project</a:t>
            </a:r>
            <a:endParaRPr sz="2400">
              <a:solidFill>
                <a:srgbClr val="005774"/>
              </a:solidFill>
              <a:latin typeface="Avenir"/>
              <a:ea typeface="Avenir"/>
              <a:cs typeface="Avenir"/>
              <a:sym typeface="Avenir"/>
            </a:endParaRPr>
          </a:p>
          <a:p>
            <a:pPr indent="0" lvl="0" marL="457200" marR="0" rtl="0" algn="l">
              <a:spcBef>
                <a:spcPts val="0"/>
              </a:spcBef>
              <a:spcAft>
                <a:spcPts val="0"/>
              </a:spcAft>
              <a:buNone/>
            </a:pPr>
            <a:r>
              <a:t/>
            </a:r>
            <a:endParaRPr sz="2400">
              <a:solidFill>
                <a:srgbClr val="005774"/>
              </a:solidFill>
              <a:latin typeface="Avenir"/>
              <a:ea typeface="Avenir"/>
              <a:cs typeface="Avenir"/>
              <a:sym typeface="Avenir"/>
            </a:endParaRPr>
          </a:p>
          <a:p>
            <a:pPr indent="0" lvl="0" marL="457200" marR="0" rtl="0" algn="l">
              <a:spcBef>
                <a:spcPts val="0"/>
              </a:spcBef>
              <a:spcAft>
                <a:spcPts val="0"/>
              </a:spcAft>
              <a:buNone/>
            </a:pPr>
            <a:r>
              <a:t/>
            </a:r>
            <a:endParaRPr sz="2400">
              <a:solidFill>
                <a:srgbClr val="005774"/>
              </a:solidFill>
              <a:latin typeface="Avenir"/>
              <a:ea typeface="Avenir"/>
              <a:cs typeface="Avenir"/>
              <a:sym typeface="Aveni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1" name="Shape 411"/>
        <p:cNvGrpSpPr/>
        <p:nvPr/>
      </p:nvGrpSpPr>
      <p:grpSpPr>
        <a:xfrm>
          <a:off x="0" y="0"/>
          <a:ext cx="0" cy="0"/>
          <a:chOff x="0" y="0"/>
          <a:chExt cx="0" cy="0"/>
        </a:xfrm>
      </p:grpSpPr>
      <p:sp>
        <p:nvSpPr>
          <p:cNvPr id="412" name="Google Shape;412;g19ba5c5ea05_0_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413" name="Google Shape;413;g19ba5c5ea05_0_13"/>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g19ba5c5ea05_0_13"/>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g19ba5c5ea05_0_13"/>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g19ba5c5ea05_0_13"/>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g19ba5c5ea05_0_13"/>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venir"/>
              <a:buNone/>
            </a:pPr>
            <a:r>
              <a:rPr lang="en-US" sz="4000">
                <a:latin typeface="Avenir"/>
                <a:ea typeface="Avenir"/>
                <a:cs typeface="Avenir"/>
                <a:sym typeface="Avenir"/>
              </a:rPr>
              <a:t>Pilot Concept #2: Encouraging </a:t>
            </a:r>
            <a:r>
              <a:rPr b="1" lang="en-US" sz="4000">
                <a:latin typeface="Avenir"/>
                <a:ea typeface="Avenir"/>
                <a:cs typeface="Avenir"/>
                <a:sym typeface="Avenir"/>
              </a:rPr>
              <a:t>Small-Scale Housing Developments in Rural Communities</a:t>
            </a:r>
            <a:endParaRPr sz="4000">
              <a:solidFill>
                <a:srgbClr val="FFFFFF"/>
              </a:solidFill>
              <a:latin typeface="Avenir"/>
              <a:ea typeface="Avenir"/>
              <a:cs typeface="Avenir"/>
              <a:sym typeface="Avenir"/>
            </a:endParaRPr>
          </a:p>
        </p:txBody>
      </p:sp>
      <p:pic>
        <p:nvPicPr>
          <p:cNvPr descr="Screen Shot 2021-12-07 at 12.05.16 PM.png" id="418" name="Google Shape;418;g19ba5c5ea05_0_13"/>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419" name="Google Shape;419;g19ba5c5ea05_0_13"/>
          <p:cNvSpPr txBox="1"/>
          <p:nvPr/>
        </p:nvSpPr>
        <p:spPr>
          <a:xfrm>
            <a:off x="661900" y="1777450"/>
            <a:ext cx="11099100" cy="49308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US" sz="2400" u="sng">
                <a:solidFill>
                  <a:srgbClr val="005774"/>
                </a:solidFill>
                <a:latin typeface="Avenir"/>
                <a:ea typeface="Avenir"/>
                <a:cs typeface="Avenir"/>
                <a:sym typeface="Avenir"/>
              </a:rPr>
              <a:t>Component 1: </a:t>
            </a:r>
            <a:r>
              <a:rPr b="1" lang="en-US" sz="2400" u="sng">
                <a:solidFill>
                  <a:srgbClr val="005774"/>
                </a:solidFill>
                <a:latin typeface="Avenir"/>
                <a:ea typeface="Avenir"/>
                <a:cs typeface="Avenir"/>
                <a:sym typeface="Avenir"/>
              </a:rPr>
              <a:t>Building capacity in rural communities to initiate Small-Scale Housing Development projects</a:t>
            </a:r>
            <a:endParaRPr b="1" sz="2400" u="sng">
              <a:solidFill>
                <a:srgbClr val="005774"/>
              </a:solidFill>
              <a:latin typeface="Avenir"/>
              <a:ea typeface="Avenir"/>
              <a:cs typeface="Avenir"/>
              <a:sym typeface="Avenir"/>
            </a:endParaRPr>
          </a:p>
          <a:p>
            <a:pPr indent="0" lvl="0" marL="0" rtl="0" algn="l">
              <a:lnSpc>
                <a:spcPct val="100000"/>
              </a:lnSpc>
              <a:spcBef>
                <a:spcPts val="1000"/>
              </a:spcBef>
              <a:spcAft>
                <a:spcPts val="0"/>
              </a:spcAft>
              <a:buNone/>
            </a:pPr>
            <a:r>
              <a:rPr b="1" lang="en-US" sz="2400">
                <a:solidFill>
                  <a:srgbClr val="005774"/>
                </a:solidFill>
                <a:latin typeface="Avenir"/>
                <a:ea typeface="Avenir"/>
                <a:cs typeface="Avenir"/>
                <a:sym typeface="Avenir"/>
              </a:rPr>
              <a:t>What resources do we need to get this done? </a:t>
            </a:r>
            <a:endParaRPr b="1" sz="2400">
              <a:solidFill>
                <a:srgbClr val="005774"/>
              </a:solidFill>
              <a:latin typeface="Avenir"/>
              <a:ea typeface="Avenir"/>
              <a:cs typeface="Avenir"/>
              <a:sym typeface="Avenir"/>
            </a:endParaRPr>
          </a:p>
          <a:p>
            <a:pPr indent="-381000" lvl="0" marL="4572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A</a:t>
            </a:r>
            <a:r>
              <a:rPr lang="en-US" sz="2400">
                <a:solidFill>
                  <a:srgbClr val="005774"/>
                </a:solidFill>
                <a:latin typeface="Avenir"/>
                <a:ea typeface="Avenir"/>
                <a:cs typeface="Avenir"/>
                <a:sym typeface="Avenir"/>
              </a:rPr>
              <a:t> component of this project will be supported by an innovative partnership between UW-Extension and Bayfield County. These two entities have been working together to create a Housing Outreach Specialist to support communities in this way.  </a:t>
            </a:r>
            <a:endParaRPr sz="2400">
              <a:solidFill>
                <a:srgbClr val="005774"/>
              </a:solidFill>
              <a:latin typeface="Avenir"/>
              <a:ea typeface="Avenir"/>
              <a:cs typeface="Avenir"/>
              <a:sym typeface="Avenir"/>
            </a:endParaRPr>
          </a:p>
          <a:p>
            <a:pPr indent="-381000" lvl="1" marL="9144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The anticipated start date of this Housing Outreach Specialist position is January 1, 2023. </a:t>
            </a:r>
            <a:r>
              <a:rPr i="1" lang="en-US" sz="2400">
                <a:solidFill>
                  <a:srgbClr val="005774"/>
                </a:solidFill>
                <a:latin typeface="Avenir"/>
                <a:ea typeface="Avenir"/>
                <a:cs typeface="Avenir"/>
                <a:sym typeface="Avenir"/>
              </a:rPr>
              <a:t>Isn’t it great that this is already in place?!</a:t>
            </a:r>
            <a:endParaRPr i="1" sz="2400">
              <a:solidFill>
                <a:srgbClr val="005774"/>
              </a:solidFill>
              <a:latin typeface="Avenir"/>
              <a:ea typeface="Avenir"/>
              <a:cs typeface="Avenir"/>
              <a:sym typeface="Avenir"/>
            </a:endParaRPr>
          </a:p>
          <a:p>
            <a:pPr indent="-381000" lvl="0" marL="4572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Local support from the counties, municipalities, and Tribal partners.</a:t>
            </a:r>
            <a:endParaRPr sz="2400">
              <a:solidFill>
                <a:srgbClr val="005774"/>
              </a:solidFill>
              <a:latin typeface="Avenir"/>
              <a:ea typeface="Avenir"/>
              <a:cs typeface="Avenir"/>
              <a:sym typeface="Avenir"/>
            </a:endParaRPr>
          </a:p>
          <a:p>
            <a:pPr indent="-381000" lvl="0" marL="4572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Support from WHEDA and other statewide partners.</a:t>
            </a:r>
            <a:endParaRPr sz="2400">
              <a:solidFill>
                <a:srgbClr val="005774"/>
              </a:solidFill>
              <a:latin typeface="Avenir"/>
              <a:ea typeface="Avenir"/>
              <a:cs typeface="Avenir"/>
              <a:sym typeface="Avenir"/>
            </a:endParaRPr>
          </a:p>
          <a:p>
            <a:pPr indent="0" lvl="0" marL="457200" rtl="0" algn="l">
              <a:spcBef>
                <a:spcPts val="0"/>
              </a:spcBef>
              <a:spcAft>
                <a:spcPts val="0"/>
              </a:spcAft>
              <a:buNone/>
            </a:pPr>
            <a:r>
              <a:t/>
            </a:r>
            <a:endParaRPr b="1" sz="2400">
              <a:solidFill>
                <a:srgbClr val="005774"/>
              </a:solidFill>
              <a:latin typeface="Avenir"/>
              <a:ea typeface="Avenir"/>
              <a:cs typeface="Avenir"/>
              <a:sym typeface="Avenir"/>
            </a:endParaRPr>
          </a:p>
          <a:p>
            <a:pPr indent="-193675" lvl="0" marL="285750" marR="0" rtl="0" algn="l">
              <a:spcBef>
                <a:spcPts val="0"/>
              </a:spcBef>
              <a:spcAft>
                <a:spcPts val="0"/>
              </a:spcAft>
              <a:buClr>
                <a:schemeClr val="dk1"/>
              </a:buClr>
              <a:buSzPts val="1450"/>
              <a:buFont typeface="Courier New"/>
              <a:buNone/>
            </a:pPr>
            <a:r>
              <a:t/>
            </a:r>
            <a:endParaRPr sz="2400">
              <a:solidFill>
                <a:srgbClr val="005774"/>
              </a:solidFill>
              <a:latin typeface="Avenir"/>
              <a:ea typeface="Avenir"/>
              <a:cs typeface="Avenir"/>
              <a:sym typeface="Aveni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3" name="Shape 423"/>
        <p:cNvGrpSpPr/>
        <p:nvPr/>
      </p:nvGrpSpPr>
      <p:grpSpPr>
        <a:xfrm>
          <a:off x="0" y="0"/>
          <a:ext cx="0" cy="0"/>
          <a:chOff x="0" y="0"/>
          <a:chExt cx="0" cy="0"/>
        </a:xfrm>
      </p:grpSpPr>
      <p:sp>
        <p:nvSpPr>
          <p:cNvPr id="424" name="Google Shape;424;g19fe66c84b5_1_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425" name="Google Shape;425;g19fe66c84b5_1_17"/>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g19fe66c84b5_1_17"/>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g19fe66c84b5_1_17"/>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g19fe66c84b5_1_17"/>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g19fe66c84b5_1_17"/>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venir"/>
              <a:buNone/>
            </a:pPr>
            <a:r>
              <a:rPr lang="en-US" sz="4000">
                <a:latin typeface="Avenir"/>
                <a:ea typeface="Avenir"/>
                <a:cs typeface="Avenir"/>
                <a:sym typeface="Avenir"/>
              </a:rPr>
              <a:t>Pilot Concept #2: Encouraging </a:t>
            </a:r>
            <a:r>
              <a:rPr b="1" lang="en-US" sz="4000">
                <a:latin typeface="Avenir"/>
                <a:ea typeface="Avenir"/>
                <a:cs typeface="Avenir"/>
                <a:sym typeface="Avenir"/>
              </a:rPr>
              <a:t>Small-Scale </a:t>
            </a:r>
            <a:r>
              <a:rPr b="1" lang="en-US" sz="4000">
                <a:latin typeface="Avenir"/>
                <a:ea typeface="Avenir"/>
                <a:cs typeface="Avenir"/>
                <a:sym typeface="Avenir"/>
              </a:rPr>
              <a:t>Housing </a:t>
            </a:r>
            <a:r>
              <a:rPr b="1" lang="en-US" sz="4000">
                <a:latin typeface="Avenir"/>
                <a:ea typeface="Avenir"/>
                <a:cs typeface="Avenir"/>
                <a:sym typeface="Avenir"/>
              </a:rPr>
              <a:t>Developments in Rural Communities</a:t>
            </a:r>
            <a:endParaRPr sz="4000">
              <a:latin typeface="Avenir"/>
              <a:ea typeface="Avenir"/>
              <a:cs typeface="Avenir"/>
              <a:sym typeface="Avenir"/>
            </a:endParaRPr>
          </a:p>
        </p:txBody>
      </p:sp>
      <p:pic>
        <p:nvPicPr>
          <p:cNvPr descr="Screen Shot 2021-12-07 at 12.05.16 PM.png" id="430" name="Google Shape;430;g19fe66c84b5_1_17"/>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431" name="Google Shape;431;g19fe66c84b5_1_17"/>
          <p:cNvSpPr txBox="1"/>
          <p:nvPr/>
        </p:nvSpPr>
        <p:spPr>
          <a:xfrm>
            <a:off x="393600" y="2037600"/>
            <a:ext cx="11404800" cy="44175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None/>
            </a:pPr>
            <a:r>
              <a:rPr b="1" lang="en-US" sz="2400" u="sng">
                <a:solidFill>
                  <a:srgbClr val="005774"/>
                </a:solidFill>
                <a:latin typeface="Avenir"/>
                <a:ea typeface="Avenir"/>
                <a:cs typeface="Avenir"/>
                <a:sym typeface="Avenir"/>
              </a:rPr>
              <a:t>Component 2: </a:t>
            </a:r>
            <a:r>
              <a:rPr b="1" lang="en-US" sz="2400" u="sng">
                <a:solidFill>
                  <a:srgbClr val="005774"/>
                </a:solidFill>
                <a:latin typeface="Avenir"/>
                <a:ea typeface="Avenir"/>
                <a:cs typeface="Avenir"/>
                <a:sym typeface="Avenir"/>
              </a:rPr>
              <a:t>Creating new funding resources for local and                         regional developers to build housing in rural communities </a:t>
            </a:r>
            <a:endParaRPr b="1" sz="2400" u="sng">
              <a:solidFill>
                <a:srgbClr val="005774"/>
              </a:solidFill>
              <a:latin typeface="Avenir"/>
              <a:ea typeface="Avenir"/>
              <a:cs typeface="Avenir"/>
              <a:sym typeface="Avenir"/>
            </a:endParaRPr>
          </a:p>
          <a:p>
            <a:pPr indent="0" lvl="0" marL="0" rtl="0" algn="l">
              <a:spcBef>
                <a:spcPts val="0"/>
              </a:spcBef>
              <a:spcAft>
                <a:spcPts val="0"/>
              </a:spcAft>
              <a:buNone/>
            </a:pPr>
            <a:r>
              <a:t/>
            </a:r>
            <a:endParaRPr b="1" sz="1200">
              <a:solidFill>
                <a:srgbClr val="005774"/>
              </a:solidFill>
              <a:latin typeface="Avenir"/>
              <a:ea typeface="Avenir"/>
              <a:cs typeface="Avenir"/>
              <a:sym typeface="Avenir"/>
            </a:endParaRPr>
          </a:p>
          <a:p>
            <a:pPr indent="0" lvl="0" marL="0" rtl="0" algn="l">
              <a:spcBef>
                <a:spcPts val="0"/>
              </a:spcBef>
              <a:spcAft>
                <a:spcPts val="0"/>
              </a:spcAft>
              <a:buNone/>
            </a:pPr>
            <a:r>
              <a:rPr b="1" lang="en-US" sz="2300">
                <a:solidFill>
                  <a:srgbClr val="005774"/>
                </a:solidFill>
                <a:latin typeface="Avenir"/>
                <a:ea typeface="Avenir"/>
                <a:cs typeface="Avenir"/>
                <a:sym typeface="Avenir"/>
              </a:rPr>
              <a:t>How does it work? Part A</a:t>
            </a:r>
            <a:endParaRPr b="1" sz="2300">
              <a:solidFill>
                <a:srgbClr val="005774"/>
              </a:solidFill>
              <a:latin typeface="Avenir"/>
              <a:ea typeface="Avenir"/>
              <a:cs typeface="Avenir"/>
              <a:sym typeface="Avenir"/>
            </a:endParaRPr>
          </a:p>
          <a:p>
            <a:pPr indent="0" lvl="0" marL="0" marR="0" rtl="0" algn="l">
              <a:spcBef>
                <a:spcPts val="0"/>
              </a:spcBef>
              <a:spcAft>
                <a:spcPts val="0"/>
              </a:spcAft>
              <a:buNone/>
            </a:pPr>
            <a:r>
              <a:rPr lang="en-US" sz="2200">
                <a:solidFill>
                  <a:srgbClr val="005774"/>
                </a:solidFill>
                <a:latin typeface="Avenir"/>
                <a:ea typeface="Avenir"/>
                <a:cs typeface="Avenir"/>
                <a:sym typeface="Avenir"/>
              </a:rPr>
              <a:t>Provide a 2% interest only / 36-month construction loan program for  “</a:t>
            </a:r>
            <a:r>
              <a:rPr lang="en-US" sz="2200">
                <a:solidFill>
                  <a:srgbClr val="005774"/>
                </a:solidFill>
                <a:latin typeface="Avenir"/>
                <a:ea typeface="Avenir"/>
                <a:cs typeface="Avenir"/>
                <a:sym typeface="Avenir"/>
              </a:rPr>
              <a:t>qualified</a:t>
            </a:r>
            <a:r>
              <a:rPr lang="en-US" sz="2200">
                <a:solidFill>
                  <a:srgbClr val="005774"/>
                </a:solidFill>
                <a:latin typeface="Avenir"/>
                <a:ea typeface="Avenir"/>
                <a:cs typeface="Avenir"/>
                <a:sym typeface="Avenir"/>
              </a:rPr>
              <a:t> developers” to develop 2-12 “</a:t>
            </a:r>
            <a:r>
              <a:rPr lang="en-US" sz="2200">
                <a:solidFill>
                  <a:srgbClr val="005774"/>
                </a:solidFill>
                <a:latin typeface="Avenir"/>
                <a:ea typeface="Avenir"/>
                <a:cs typeface="Avenir"/>
                <a:sym typeface="Avenir"/>
              </a:rPr>
              <a:t>affordable”</a:t>
            </a:r>
            <a:r>
              <a:rPr lang="en-US" sz="2200">
                <a:solidFill>
                  <a:srgbClr val="005774"/>
                </a:solidFill>
                <a:latin typeface="Avenir"/>
                <a:ea typeface="Avenir"/>
                <a:cs typeface="Avenir"/>
                <a:sym typeface="Avenir"/>
              </a:rPr>
              <a:t> units in “qualified </a:t>
            </a:r>
            <a:r>
              <a:rPr lang="en-US" sz="2200">
                <a:solidFill>
                  <a:srgbClr val="005774"/>
                </a:solidFill>
                <a:latin typeface="Avenir"/>
                <a:ea typeface="Avenir"/>
                <a:cs typeface="Avenir"/>
                <a:sym typeface="Avenir"/>
              </a:rPr>
              <a:t>communities”</a:t>
            </a:r>
            <a:r>
              <a:rPr lang="en-US" sz="2200">
                <a:solidFill>
                  <a:srgbClr val="005774"/>
                </a:solidFill>
                <a:latin typeface="Avenir"/>
                <a:ea typeface="Avenir"/>
                <a:cs typeface="Avenir"/>
                <a:sym typeface="Avenir"/>
                <a:extLst>
                  <a:ext uri="http://customooxmlschemas.google.com/">
                    <go:slidesCustomData xmlns:go="http://customooxmlschemas.google.com/" textRoundtripDataId="14"/>
                  </a:ext>
                </a:extLst>
              </a:rPr>
              <a:t> </a:t>
            </a:r>
            <a:r>
              <a:rPr lang="en-US" sz="22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15"/>
                  </a:ext>
                </a:extLst>
              </a:rPr>
              <a:t>when the units are offered at an “income qualified price” and sold/rented to an “income qualified buyer”</a:t>
            </a:r>
            <a:endParaRPr sz="2200">
              <a:solidFill>
                <a:srgbClr val="005774"/>
              </a:solidFill>
              <a:highlight>
                <a:schemeClr val="lt1"/>
              </a:highlight>
              <a:latin typeface="Avenir"/>
              <a:ea typeface="Avenir"/>
              <a:cs typeface="Avenir"/>
              <a:sym typeface="Avenir"/>
            </a:endParaRPr>
          </a:p>
          <a:p>
            <a:pPr indent="-374650" lvl="1" marL="914400" marR="0" rtl="0" algn="l">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Q</a:t>
            </a:r>
            <a:r>
              <a:rPr lang="en-US" sz="2300">
                <a:solidFill>
                  <a:srgbClr val="005774"/>
                </a:solidFill>
                <a:latin typeface="Avenir"/>
                <a:ea typeface="Avenir"/>
                <a:cs typeface="Avenir"/>
                <a:sym typeface="Avenir"/>
                <a:extLst>
                  <a:ext uri="http://customooxmlschemas.google.com/">
                    <go:slidesCustomData xmlns:go="http://customooxmlschemas.google.com/" textRoundtripDataId="16"/>
                  </a:ext>
                </a:extLst>
              </a:rPr>
              <a:t>ualified</a:t>
            </a:r>
            <a:r>
              <a:rPr lang="en-US" sz="2300">
                <a:solidFill>
                  <a:srgbClr val="005774"/>
                </a:solidFill>
                <a:latin typeface="Avenir"/>
                <a:ea typeface="Avenir"/>
                <a:cs typeface="Avenir"/>
                <a:sym typeface="Avenir"/>
                <a:extLst>
                  <a:ext uri="http://customooxmlschemas.google.com/">
                    <go:slidesCustomData xmlns:go="http://customooxmlschemas.google.com/" textRoundtripDataId="17"/>
                  </a:ext>
                </a:extLst>
              </a:rPr>
              <a:t> community</a:t>
            </a:r>
            <a:r>
              <a:rPr lang="en-US" sz="2300">
                <a:solidFill>
                  <a:srgbClr val="005774"/>
                </a:solidFill>
                <a:latin typeface="Avenir"/>
                <a:ea typeface="Avenir"/>
                <a:cs typeface="Avenir"/>
                <a:sym typeface="Avenir"/>
              </a:rPr>
              <a:t> </a:t>
            </a:r>
            <a:endParaRPr sz="2300">
              <a:solidFill>
                <a:srgbClr val="005774"/>
              </a:solidFill>
              <a:latin typeface="Avenir"/>
              <a:ea typeface="Avenir"/>
              <a:cs typeface="Avenir"/>
              <a:sym typeface="Avenir"/>
            </a:endParaRPr>
          </a:p>
          <a:p>
            <a:pPr indent="-374650" lvl="2" marL="1371600" marR="0" rtl="0" algn="l">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Less than 2,500 residents with land </a:t>
            </a:r>
            <a:r>
              <a:rPr lang="en-US" sz="2300">
                <a:solidFill>
                  <a:srgbClr val="005774"/>
                </a:solidFill>
                <a:latin typeface="Avenir"/>
                <a:ea typeface="Avenir"/>
                <a:cs typeface="Avenir"/>
                <a:sym typeface="Avenir"/>
              </a:rPr>
              <a:t>available</a:t>
            </a:r>
            <a:r>
              <a:rPr lang="en-US" sz="2300">
                <a:solidFill>
                  <a:srgbClr val="005774"/>
                </a:solidFill>
                <a:latin typeface="Avenir"/>
                <a:ea typeface="Avenir"/>
                <a:cs typeface="Avenir"/>
                <a:sym typeface="Avenir"/>
              </a:rPr>
              <a:t> for development (does not </a:t>
            </a:r>
            <a:r>
              <a:rPr lang="en-US" sz="2300">
                <a:solidFill>
                  <a:srgbClr val="005774"/>
                </a:solidFill>
                <a:latin typeface="Avenir"/>
                <a:ea typeface="Avenir"/>
                <a:cs typeface="Avenir"/>
                <a:sym typeface="Avenir"/>
              </a:rPr>
              <a:t>have</a:t>
            </a:r>
            <a:r>
              <a:rPr lang="en-US" sz="2300">
                <a:solidFill>
                  <a:srgbClr val="005774"/>
                </a:solidFill>
                <a:latin typeface="Avenir"/>
                <a:ea typeface="Avenir"/>
                <a:cs typeface="Avenir"/>
                <a:sym typeface="Avenir"/>
              </a:rPr>
              <a:t> to be community-owned)</a:t>
            </a:r>
            <a:endParaRPr sz="2300">
              <a:solidFill>
                <a:srgbClr val="005774"/>
              </a:solidFill>
              <a:latin typeface="Avenir"/>
              <a:ea typeface="Avenir"/>
              <a:cs typeface="Avenir"/>
              <a:sym typeface="Avenir"/>
            </a:endParaRPr>
          </a:p>
          <a:p>
            <a:pPr indent="-374650" lvl="1" marL="914400" marR="0" rtl="0" algn="l">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Q</a:t>
            </a:r>
            <a:r>
              <a:rPr lang="en-US" sz="2300">
                <a:solidFill>
                  <a:srgbClr val="005774"/>
                </a:solidFill>
                <a:latin typeface="Avenir"/>
                <a:ea typeface="Avenir"/>
                <a:cs typeface="Avenir"/>
                <a:sym typeface="Avenir"/>
                <a:extLst>
                  <a:ext uri="http://customooxmlschemas.google.com/">
                    <go:slidesCustomData xmlns:go="http://customooxmlschemas.google.com/" textRoundtripDataId="18"/>
                  </a:ext>
                </a:extLst>
              </a:rPr>
              <a:t>ualified</a:t>
            </a:r>
            <a:r>
              <a:rPr lang="en-US" sz="2300">
                <a:solidFill>
                  <a:srgbClr val="005774"/>
                </a:solidFill>
                <a:latin typeface="Avenir"/>
                <a:ea typeface="Avenir"/>
                <a:cs typeface="Avenir"/>
                <a:sym typeface="Avenir"/>
                <a:extLst>
                  <a:ext uri="http://customooxmlschemas.google.com/">
                    <go:slidesCustomData xmlns:go="http://customooxmlschemas.google.com/" textRoundtripDataId="19"/>
                  </a:ext>
                </a:extLst>
              </a:rPr>
              <a:t> developer</a:t>
            </a:r>
            <a:endParaRPr sz="2300">
              <a:solidFill>
                <a:srgbClr val="005774"/>
              </a:solidFill>
              <a:latin typeface="Avenir"/>
              <a:ea typeface="Avenir"/>
              <a:cs typeface="Avenir"/>
              <a:sym typeface="Avenir"/>
            </a:endParaRPr>
          </a:p>
          <a:p>
            <a:pPr indent="-374650" lvl="2" marL="1371600" marR="0" rtl="0" algn="l">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Capacity to effectively manage and complete project scope</a:t>
            </a:r>
            <a:endParaRPr sz="2300">
              <a:solidFill>
                <a:srgbClr val="005774"/>
              </a:solidFill>
              <a:latin typeface="Avenir"/>
              <a:ea typeface="Avenir"/>
              <a:cs typeface="Avenir"/>
              <a:sym typeface="Avenir"/>
            </a:endParaRPr>
          </a:p>
          <a:p>
            <a:pPr indent="0" lvl="0" marL="0" marR="0" rtl="0" algn="ctr">
              <a:spcBef>
                <a:spcPts val="0"/>
              </a:spcBef>
              <a:spcAft>
                <a:spcPts val="0"/>
              </a:spcAft>
              <a:buNone/>
            </a:pPr>
            <a:r>
              <a:t/>
            </a:r>
            <a:endParaRPr sz="2300">
              <a:solidFill>
                <a:srgbClr val="005774"/>
              </a:solidFill>
              <a:latin typeface="Avenir"/>
              <a:ea typeface="Avenir"/>
              <a:cs typeface="Avenir"/>
              <a:sym typeface="Avenir"/>
            </a:endParaRPr>
          </a:p>
        </p:txBody>
      </p:sp>
      <p:sp>
        <p:nvSpPr>
          <p:cNvPr id="432" name="Google Shape;432;g19fe66c84b5_1_17"/>
          <p:cNvSpPr txBox="1"/>
          <p:nvPr/>
        </p:nvSpPr>
        <p:spPr>
          <a:xfrm>
            <a:off x="8807975" y="1597500"/>
            <a:ext cx="3384000" cy="1477500"/>
          </a:xfrm>
          <a:prstGeom prst="rect">
            <a:avLst/>
          </a:prstGeom>
          <a:solidFill>
            <a:srgbClr val="27A99F"/>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i="1" lang="en-US" sz="2100">
                <a:solidFill>
                  <a:schemeClr val="lt1"/>
                </a:solidFill>
                <a:latin typeface="Avenir"/>
                <a:ea typeface="Avenir"/>
                <a:cs typeface="Avenir"/>
                <a:sym typeface="Avenir"/>
              </a:rPr>
              <a:t>Fun Fact: Half of Wisconsin communities</a:t>
            </a:r>
            <a:endParaRPr b="1" i="1" sz="2100">
              <a:solidFill>
                <a:schemeClr val="lt1"/>
              </a:solidFill>
              <a:latin typeface="Avenir"/>
              <a:ea typeface="Avenir"/>
              <a:cs typeface="Avenir"/>
              <a:sym typeface="Avenir"/>
            </a:endParaRPr>
          </a:p>
          <a:p>
            <a:pPr indent="0" lvl="0" marL="0" rtl="0" algn="ctr">
              <a:spcBef>
                <a:spcPts val="0"/>
              </a:spcBef>
              <a:spcAft>
                <a:spcPts val="0"/>
              </a:spcAft>
              <a:buClr>
                <a:schemeClr val="dk1"/>
              </a:buClr>
              <a:buSzPts val="1100"/>
              <a:buFont typeface="Arial"/>
              <a:buNone/>
            </a:pPr>
            <a:r>
              <a:rPr b="1" i="1" lang="en-US" sz="2100">
                <a:solidFill>
                  <a:schemeClr val="lt1"/>
                </a:solidFill>
                <a:latin typeface="Avenir"/>
                <a:ea typeface="Avenir"/>
                <a:cs typeface="Avenir"/>
                <a:sym typeface="Avenir"/>
              </a:rPr>
              <a:t>have fewer than 1,500 residents!</a:t>
            </a:r>
            <a:endParaRPr sz="12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6" name="Shape 436"/>
        <p:cNvGrpSpPr/>
        <p:nvPr/>
      </p:nvGrpSpPr>
      <p:grpSpPr>
        <a:xfrm>
          <a:off x="0" y="0"/>
          <a:ext cx="0" cy="0"/>
          <a:chOff x="0" y="0"/>
          <a:chExt cx="0" cy="0"/>
        </a:xfrm>
      </p:grpSpPr>
      <p:sp>
        <p:nvSpPr>
          <p:cNvPr id="437" name="Google Shape;437;g19fe66c84b5_1_4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438" name="Google Shape;438;g19fe66c84b5_1_41"/>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g19fe66c84b5_1_41"/>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g19fe66c84b5_1_41"/>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g19fe66c84b5_1_41"/>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g19fe66c84b5_1_41"/>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venir"/>
              <a:buNone/>
            </a:pPr>
            <a:r>
              <a:rPr lang="en-US" sz="4000">
                <a:latin typeface="Avenir"/>
                <a:ea typeface="Avenir"/>
                <a:cs typeface="Avenir"/>
                <a:sym typeface="Avenir"/>
              </a:rPr>
              <a:t>Pilot Concept #2: Encouraging </a:t>
            </a:r>
            <a:r>
              <a:rPr b="1" lang="en-US" sz="4000">
                <a:latin typeface="Avenir"/>
                <a:ea typeface="Avenir"/>
                <a:cs typeface="Avenir"/>
                <a:sym typeface="Avenir"/>
              </a:rPr>
              <a:t>Small-Scale </a:t>
            </a:r>
            <a:r>
              <a:rPr b="1" lang="en-US" sz="4000">
                <a:latin typeface="Avenir"/>
                <a:ea typeface="Avenir"/>
                <a:cs typeface="Avenir"/>
                <a:sym typeface="Avenir"/>
              </a:rPr>
              <a:t>Housing </a:t>
            </a:r>
            <a:r>
              <a:rPr b="1" lang="en-US" sz="4000">
                <a:latin typeface="Avenir"/>
                <a:ea typeface="Avenir"/>
                <a:cs typeface="Avenir"/>
                <a:sym typeface="Avenir"/>
              </a:rPr>
              <a:t>Developments in Rural Communities</a:t>
            </a:r>
            <a:endParaRPr sz="4000">
              <a:latin typeface="Avenir"/>
              <a:ea typeface="Avenir"/>
              <a:cs typeface="Avenir"/>
              <a:sym typeface="Avenir"/>
            </a:endParaRPr>
          </a:p>
        </p:txBody>
      </p:sp>
      <p:pic>
        <p:nvPicPr>
          <p:cNvPr descr="Screen Shot 2021-12-07 at 12.05.16 PM.png" id="443" name="Google Shape;443;g19fe66c84b5_1_41"/>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444" name="Google Shape;444;g19fe66c84b5_1_41"/>
          <p:cNvSpPr txBox="1"/>
          <p:nvPr/>
        </p:nvSpPr>
        <p:spPr>
          <a:xfrm>
            <a:off x="393600" y="1764800"/>
            <a:ext cx="11404800" cy="55719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None/>
            </a:pPr>
            <a:r>
              <a:rPr b="1" lang="en-US" sz="2500">
                <a:solidFill>
                  <a:srgbClr val="005774"/>
                </a:solidFill>
                <a:latin typeface="Avenir"/>
                <a:ea typeface="Avenir"/>
                <a:cs typeface="Avenir"/>
                <a:sym typeface="Avenir"/>
              </a:rPr>
              <a:t>Component 2: </a:t>
            </a:r>
            <a:r>
              <a:rPr b="1" lang="en-US" sz="2500">
                <a:solidFill>
                  <a:srgbClr val="005774"/>
                </a:solidFill>
                <a:latin typeface="Avenir"/>
                <a:ea typeface="Avenir"/>
                <a:cs typeface="Avenir"/>
                <a:sym typeface="Avenir"/>
              </a:rPr>
              <a:t>Creating new funding resources for local and regional developers to build housing in rural communities </a:t>
            </a:r>
            <a:endParaRPr b="1" sz="2500">
              <a:solidFill>
                <a:srgbClr val="005774"/>
              </a:solidFill>
              <a:latin typeface="Avenir"/>
              <a:ea typeface="Avenir"/>
              <a:cs typeface="Avenir"/>
              <a:sym typeface="Avenir"/>
            </a:endParaRPr>
          </a:p>
          <a:p>
            <a:pPr indent="0" lvl="0" marL="0" rtl="0" algn="l">
              <a:spcBef>
                <a:spcPts val="0"/>
              </a:spcBef>
              <a:spcAft>
                <a:spcPts val="0"/>
              </a:spcAft>
              <a:buNone/>
            </a:pPr>
            <a:r>
              <a:t/>
            </a:r>
            <a:endParaRPr sz="1200">
              <a:solidFill>
                <a:srgbClr val="005774"/>
              </a:solidFill>
              <a:latin typeface="Avenir"/>
              <a:ea typeface="Avenir"/>
              <a:cs typeface="Avenir"/>
              <a:sym typeface="Avenir"/>
            </a:endParaRPr>
          </a:p>
          <a:p>
            <a:pPr indent="0" lvl="0" marL="0" rtl="0" algn="l">
              <a:spcBef>
                <a:spcPts val="0"/>
              </a:spcBef>
              <a:spcAft>
                <a:spcPts val="0"/>
              </a:spcAft>
              <a:buNone/>
            </a:pPr>
            <a:r>
              <a:rPr b="1" lang="en-US" sz="2400">
                <a:solidFill>
                  <a:srgbClr val="005774"/>
                </a:solidFill>
                <a:latin typeface="Avenir"/>
                <a:ea typeface="Avenir"/>
                <a:cs typeface="Avenir"/>
                <a:sym typeface="Avenir"/>
              </a:rPr>
              <a:t>How does it work? Part B</a:t>
            </a:r>
            <a:endParaRPr b="1" sz="2400">
              <a:solidFill>
                <a:srgbClr val="005774"/>
              </a:solidFill>
              <a:latin typeface="Avenir"/>
              <a:ea typeface="Avenir"/>
              <a:cs typeface="Avenir"/>
              <a:sym typeface="Avenir"/>
            </a:endParaRPr>
          </a:p>
          <a:p>
            <a:pPr indent="0" lvl="0" marL="0" marR="0" rtl="0" algn="l">
              <a:spcBef>
                <a:spcPts val="0"/>
              </a:spcBef>
              <a:spcAft>
                <a:spcPts val="0"/>
              </a:spcAft>
              <a:buNone/>
            </a:pPr>
            <a:r>
              <a:t/>
            </a:r>
            <a:endParaRPr sz="1200">
              <a:solidFill>
                <a:srgbClr val="005774"/>
              </a:solidFill>
              <a:latin typeface="Avenir"/>
              <a:ea typeface="Avenir"/>
              <a:cs typeface="Avenir"/>
              <a:sym typeface="Avenir"/>
            </a:endParaRPr>
          </a:p>
          <a:p>
            <a:pPr indent="0" lvl="0" marL="0" marR="0" rtl="0" algn="l">
              <a:spcBef>
                <a:spcPts val="0"/>
              </a:spcBef>
              <a:spcAft>
                <a:spcPts val="0"/>
              </a:spcAft>
              <a:buNone/>
            </a:pPr>
            <a:r>
              <a:rPr lang="en-US" sz="2400">
                <a:solidFill>
                  <a:srgbClr val="005774"/>
                </a:solidFill>
                <a:latin typeface="Avenir"/>
                <a:ea typeface="Avenir"/>
                <a:cs typeface="Avenir"/>
                <a:sym typeface="Avenir"/>
              </a:rPr>
              <a:t>Provide an additional purchase price </a:t>
            </a:r>
            <a:r>
              <a:rPr lang="en-US" sz="2400">
                <a:solidFill>
                  <a:srgbClr val="005774"/>
                </a:solidFill>
                <a:latin typeface="Avenir"/>
                <a:ea typeface="Avenir"/>
                <a:cs typeface="Avenir"/>
                <a:sym typeface="Avenir"/>
              </a:rPr>
              <a:t>subsidy</a:t>
            </a:r>
            <a:r>
              <a:rPr lang="en-US" sz="2400">
                <a:solidFill>
                  <a:srgbClr val="005774"/>
                </a:solidFill>
                <a:latin typeface="Avenir"/>
                <a:ea typeface="Avenir"/>
                <a:cs typeface="Avenir"/>
                <a:sym typeface="Avenir"/>
              </a:rPr>
              <a:t> to developer when the units are </a:t>
            </a:r>
            <a:r>
              <a:rPr lang="en-US" sz="2400">
                <a:solidFill>
                  <a:srgbClr val="005774"/>
                </a:solidFill>
                <a:latin typeface="Avenir"/>
                <a:ea typeface="Avenir"/>
                <a:cs typeface="Avenir"/>
                <a:sym typeface="Avenir"/>
              </a:rPr>
              <a:t>offered</a:t>
            </a:r>
            <a:r>
              <a:rPr lang="en-US" sz="2400">
                <a:solidFill>
                  <a:srgbClr val="005774"/>
                </a:solidFill>
                <a:latin typeface="Avenir"/>
                <a:ea typeface="Avenir"/>
                <a:cs typeface="Avenir"/>
                <a:sym typeface="Avenir"/>
              </a:rPr>
              <a:t> at an “income qualified price” and sold/rented to an “income qualified buyers/renters”</a:t>
            </a:r>
            <a:endParaRPr sz="2400">
              <a:solidFill>
                <a:srgbClr val="005774"/>
              </a:solidFill>
              <a:latin typeface="Avenir"/>
              <a:ea typeface="Avenir"/>
              <a:cs typeface="Avenir"/>
              <a:sym typeface="Avenir"/>
            </a:endParaRPr>
          </a:p>
          <a:p>
            <a:pPr indent="-381000" lvl="1" marL="914400" marR="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extLst>
                  <a:ext uri="http://customooxmlschemas.google.com/">
                    <go:slidesCustomData xmlns:go="http://customooxmlschemas.google.com/" textRoundtripDataId="20"/>
                  </a:ext>
                </a:extLst>
              </a:rPr>
              <a:t>“Income-</a:t>
            </a:r>
            <a:r>
              <a:rPr lang="en-US" sz="2400">
                <a:solidFill>
                  <a:srgbClr val="005774"/>
                </a:solidFill>
                <a:latin typeface="Avenir"/>
                <a:ea typeface="Avenir"/>
                <a:cs typeface="Avenir"/>
                <a:sym typeface="Avenir"/>
                <a:extLst>
                  <a:ext uri="http://customooxmlschemas.google.com/">
                    <go:slidesCustomData xmlns:go="http://customooxmlschemas.google.com/" textRoundtripDataId="21"/>
                  </a:ext>
                </a:extLst>
              </a:rPr>
              <a:t>qualified </a:t>
            </a:r>
            <a:r>
              <a:rPr lang="en-US" sz="2400">
                <a:solidFill>
                  <a:srgbClr val="005774"/>
                </a:solidFill>
                <a:latin typeface="Avenir"/>
                <a:ea typeface="Avenir"/>
                <a:cs typeface="Avenir"/>
                <a:sym typeface="Avenir"/>
                <a:extLst>
                  <a:ext uri="http://customooxmlschemas.google.com/">
                    <go:slidesCustomData xmlns:go="http://customooxmlschemas.google.com/" textRoundtripDataId="22"/>
                  </a:ext>
                </a:extLst>
              </a:rPr>
              <a:t>price”</a:t>
            </a:r>
            <a:r>
              <a:rPr lang="en-US" sz="2400">
                <a:solidFill>
                  <a:srgbClr val="005774"/>
                </a:solidFill>
                <a:latin typeface="Avenir"/>
                <a:ea typeface="Avenir"/>
                <a:cs typeface="Avenir"/>
                <a:sym typeface="Avenir"/>
              </a:rPr>
              <a:t> </a:t>
            </a:r>
            <a:endParaRPr sz="2400">
              <a:solidFill>
                <a:srgbClr val="005774"/>
              </a:solidFill>
              <a:latin typeface="Avenir"/>
              <a:ea typeface="Avenir"/>
              <a:cs typeface="Avenir"/>
              <a:sym typeface="Avenir"/>
            </a:endParaRPr>
          </a:p>
          <a:p>
            <a:pPr indent="-381000" lvl="2" marL="1371600" marR="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a price that ensures income </a:t>
            </a:r>
            <a:r>
              <a:rPr lang="en-US" sz="2400">
                <a:solidFill>
                  <a:srgbClr val="005774"/>
                </a:solidFill>
                <a:latin typeface="Avenir"/>
                <a:ea typeface="Avenir"/>
                <a:cs typeface="Avenir"/>
                <a:sym typeface="Avenir"/>
              </a:rPr>
              <a:t>qualified</a:t>
            </a:r>
            <a:r>
              <a:rPr lang="en-US" sz="2400">
                <a:solidFill>
                  <a:srgbClr val="005774"/>
                </a:solidFill>
                <a:latin typeface="Avenir"/>
                <a:ea typeface="Avenir"/>
                <a:cs typeface="Avenir"/>
                <a:sym typeface="Avenir"/>
              </a:rPr>
              <a:t> buyers/renters are able to afford  the home</a:t>
            </a:r>
            <a:endParaRPr sz="2400">
              <a:solidFill>
                <a:srgbClr val="005774"/>
              </a:solidFill>
              <a:latin typeface="Avenir"/>
              <a:ea typeface="Avenir"/>
              <a:cs typeface="Avenir"/>
              <a:sym typeface="Avenir"/>
            </a:endParaRPr>
          </a:p>
          <a:p>
            <a:pPr indent="-381000" lvl="2" marL="13716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homes would be deed restricted so that the property would </a:t>
            </a:r>
            <a:endParaRPr sz="2400">
              <a:solidFill>
                <a:srgbClr val="005774"/>
              </a:solidFill>
              <a:latin typeface="Avenir"/>
              <a:ea typeface="Avenir"/>
              <a:cs typeface="Avenir"/>
              <a:sym typeface="Avenir"/>
            </a:endParaRPr>
          </a:p>
          <a:p>
            <a:pPr indent="0" lvl="0" marL="1371600" rtl="0" algn="l">
              <a:spcBef>
                <a:spcPts val="0"/>
              </a:spcBef>
              <a:spcAft>
                <a:spcPts val="0"/>
              </a:spcAft>
              <a:buNone/>
            </a:pPr>
            <a:r>
              <a:rPr lang="en-US" sz="2400">
                <a:solidFill>
                  <a:srgbClr val="005774"/>
                </a:solidFill>
                <a:latin typeface="Avenir"/>
                <a:ea typeface="Avenir"/>
                <a:cs typeface="Avenir"/>
                <a:sym typeface="Avenir"/>
              </a:rPr>
              <a:t>remain affordable long-term </a:t>
            </a:r>
            <a:endParaRPr b="1" i="1" sz="2400">
              <a:solidFill>
                <a:srgbClr val="005774"/>
              </a:solidFill>
              <a:latin typeface="Avenir"/>
              <a:ea typeface="Avenir"/>
              <a:cs typeface="Avenir"/>
              <a:sym typeface="Avenir"/>
            </a:endParaRPr>
          </a:p>
          <a:p>
            <a:pPr indent="0" lvl="0" marL="0" rtl="0" algn="l">
              <a:spcBef>
                <a:spcPts val="0"/>
              </a:spcBef>
              <a:spcAft>
                <a:spcPts val="0"/>
              </a:spcAft>
              <a:buNone/>
            </a:pPr>
            <a:r>
              <a:t/>
            </a:r>
            <a:endParaRPr b="1" i="1" sz="2400">
              <a:solidFill>
                <a:srgbClr val="005774"/>
              </a:solidFill>
              <a:latin typeface="Avenir"/>
              <a:ea typeface="Avenir"/>
              <a:cs typeface="Avenir"/>
              <a:sym typeface="Avenir"/>
            </a:endParaRPr>
          </a:p>
          <a:p>
            <a:pPr indent="0" lvl="0" marL="1371600" marR="0" rtl="0" algn="l">
              <a:spcBef>
                <a:spcPts val="0"/>
              </a:spcBef>
              <a:spcAft>
                <a:spcPts val="0"/>
              </a:spcAft>
              <a:buNone/>
            </a:pPr>
            <a:r>
              <a:t/>
            </a:r>
            <a:endParaRPr sz="2400">
              <a:solidFill>
                <a:srgbClr val="005774"/>
              </a:solidFill>
              <a:latin typeface="Avenir"/>
              <a:ea typeface="Avenir"/>
              <a:cs typeface="Avenir"/>
              <a:sym typeface="Avenir"/>
            </a:endParaRPr>
          </a:p>
          <a:p>
            <a:pPr indent="0" lvl="0" marL="1371600" marR="0" rtl="0" algn="l">
              <a:spcBef>
                <a:spcPts val="0"/>
              </a:spcBef>
              <a:spcAft>
                <a:spcPts val="0"/>
              </a:spcAft>
              <a:buNone/>
            </a:pPr>
            <a:r>
              <a:t/>
            </a:r>
            <a:endParaRPr sz="2400">
              <a:solidFill>
                <a:srgbClr val="005774"/>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3"/>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3"/>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3"/>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3"/>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Welcome and Opening Remarks</a:t>
            </a:r>
            <a:endParaRPr sz="4000"/>
          </a:p>
        </p:txBody>
      </p:sp>
      <p:sp>
        <p:nvSpPr>
          <p:cNvPr id="118" name="Google Shape;118;p3"/>
          <p:cNvSpPr txBox="1"/>
          <p:nvPr>
            <p:ph idx="1" type="subTitle"/>
          </p:nvPr>
        </p:nvSpPr>
        <p:spPr>
          <a:xfrm>
            <a:off x="759025" y="2079325"/>
            <a:ext cx="10296000" cy="3683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Clr>
                <a:srgbClr val="005774"/>
              </a:buClr>
              <a:buSzPts val="2400"/>
              <a:buFont typeface="Avenir"/>
              <a:buNone/>
            </a:pPr>
            <a:r>
              <a:rPr b="1" lang="en-US">
                <a:solidFill>
                  <a:srgbClr val="005774"/>
                </a:solidFill>
                <a:latin typeface="Avenir"/>
                <a:ea typeface="Avenir"/>
                <a:cs typeface="Avenir"/>
                <a:sym typeface="Avenir"/>
              </a:rPr>
              <a:t>Elmer Moore</a:t>
            </a:r>
            <a:endParaRPr b="1">
              <a:solidFill>
                <a:srgbClr val="005774"/>
              </a:solidFill>
              <a:latin typeface="Avenir"/>
              <a:ea typeface="Avenir"/>
              <a:cs typeface="Avenir"/>
              <a:sym typeface="Avenir"/>
            </a:endParaRPr>
          </a:p>
          <a:p>
            <a:pPr indent="0" lvl="0" marL="0" rtl="0" algn="l">
              <a:lnSpc>
                <a:spcPct val="90000"/>
              </a:lnSpc>
              <a:spcBef>
                <a:spcPts val="1000"/>
              </a:spcBef>
              <a:spcAft>
                <a:spcPts val="0"/>
              </a:spcAft>
              <a:buClr>
                <a:srgbClr val="005774"/>
              </a:buClr>
              <a:buSzPts val="2400"/>
              <a:buFont typeface="Avenir"/>
              <a:buNone/>
            </a:pPr>
            <a:r>
              <a:rPr b="1" lang="en-US" sz="2000">
                <a:solidFill>
                  <a:srgbClr val="005774"/>
                </a:solidFill>
                <a:latin typeface="Avenir"/>
                <a:ea typeface="Avenir"/>
                <a:cs typeface="Avenir"/>
                <a:sym typeface="Avenir"/>
              </a:rPr>
              <a:t>CEO and Executive Director, WHEDA </a:t>
            </a:r>
            <a:endParaRPr b="1" sz="2000">
              <a:solidFill>
                <a:srgbClr val="005774"/>
              </a:solidFill>
              <a:latin typeface="Avenir"/>
              <a:ea typeface="Avenir"/>
              <a:cs typeface="Avenir"/>
              <a:sym typeface="Avenir"/>
            </a:endParaRPr>
          </a:p>
          <a:p>
            <a:pPr indent="0" lvl="0" marL="0" rtl="0" algn="l">
              <a:lnSpc>
                <a:spcPct val="90000"/>
              </a:lnSpc>
              <a:spcBef>
                <a:spcPts val="1000"/>
              </a:spcBef>
              <a:spcAft>
                <a:spcPts val="0"/>
              </a:spcAft>
              <a:buClr>
                <a:srgbClr val="005774"/>
              </a:buClr>
              <a:buSzPts val="2400"/>
              <a:buFont typeface="Avenir"/>
              <a:buNone/>
            </a:pPr>
            <a:r>
              <a:t/>
            </a:r>
            <a:endParaRPr b="1">
              <a:solidFill>
                <a:srgbClr val="005774"/>
              </a:solidFill>
              <a:latin typeface="Avenir"/>
              <a:ea typeface="Avenir"/>
              <a:cs typeface="Avenir"/>
              <a:sym typeface="Avenir"/>
            </a:endParaRPr>
          </a:p>
          <a:p>
            <a:pPr indent="0" lvl="0" marL="0" rtl="0" algn="l">
              <a:lnSpc>
                <a:spcPct val="90000"/>
              </a:lnSpc>
              <a:spcBef>
                <a:spcPts val="1000"/>
              </a:spcBef>
              <a:spcAft>
                <a:spcPts val="0"/>
              </a:spcAft>
              <a:buClr>
                <a:srgbClr val="005774"/>
              </a:buClr>
              <a:buSzPts val="2400"/>
              <a:buFont typeface="Avenir"/>
              <a:buNone/>
            </a:pPr>
            <a:r>
              <a:rPr b="1" lang="en-US">
                <a:solidFill>
                  <a:srgbClr val="005774"/>
                </a:solidFill>
                <a:latin typeface="Avenir"/>
                <a:ea typeface="Avenir"/>
                <a:cs typeface="Avenir"/>
                <a:sym typeface="Avenir"/>
              </a:rPr>
              <a:t>Kellie Pederson </a:t>
            </a:r>
            <a:br>
              <a:rPr b="1" lang="en-US">
                <a:latin typeface="Avenir"/>
                <a:ea typeface="Avenir"/>
                <a:cs typeface="Avenir"/>
                <a:sym typeface="Avenir"/>
              </a:rPr>
            </a:br>
            <a:r>
              <a:rPr lang="en-US" sz="2000">
                <a:solidFill>
                  <a:srgbClr val="005774"/>
                </a:solidFill>
                <a:latin typeface="Avenir"/>
                <a:ea typeface="Avenir"/>
                <a:cs typeface="Avenir"/>
                <a:sym typeface="Avenir"/>
              </a:rPr>
              <a:t>Community Development Educator, UW-Madison Division of </a:t>
            </a:r>
            <a:r>
              <a:rPr lang="en-US" sz="2000">
                <a:solidFill>
                  <a:srgbClr val="005774"/>
                </a:solidFill>
                <a:latin typeface="Avenir"/>
                <a:ea typeface="Avenir"/>
                <a:cs typeface="Avenir"/>
                <a:sym typeface="Avenir"/>
              </a:rPr>
              <a:t>Extension/Bayfield County</a:t>
            </a:r>
            <a:endParaRPr/>
          </a:p>
          <a:p>
            <a:pPr indent="0" lvl="0" marL="114300" rtl="0" algn="l">
              <a:lnSpc>
                <a:spcPct val="90000"/>
              </a:lnSpc>
              <a:spcBef>
                <a:spcPts val="1000"/>
              </a:spcBef>
              <a:spcAft>
                <a:spcPts val="0"/>
              </a:spcAft>
              <a:buClr>
                <a:schemeClr val="dk1"/>
              </a:buClr>
              <a:buSzPts val="2000"/>
              <a:buFont typeface="Arial"/>
              <a:buNone/>
            </a:pPr>
            <a:r>
              <a:t/>
            </a:r>
            <a:endParaRPr sz="2000">
              <a:solidFill>
                <a:srgbClr val="005774"/>
              </a:solidFill>
              <a:latin typeface="Avenir"/>
              <a:ea typeface="Avenir"/>
              <a:cs typeface="Avenir"/>
              <a:sym typeface="Avenir"/>
            </a:endParaRPr>
          </a:p>
          <a:p>
            <a:pPr indent="0" lvl="0" marL="0" rtl="0" algn="l">
              <a:lnSpc>
                <a:spcPct val="90000"/>
              </a:lnSpc>
              <a:spcBef>
                <a:spcPts val="1000"/>
              </a:spcBef>
              <a:spcAft>
                <a:spcPts val="0"/>
              </a:spcAft>
              <a:buClr>
                <a:srgbClr val="005774"/>
              </a:buClr>
              <a:buSzPts val="2400"/>
              <a:buFont typeface="Avenir"/>
              <a:buNone/>
            </a:pPr>
            <a:r>
              <a:rPr b="1" lang="en-US">
                <a:solidFill>
                  <a:srgbClr val="005774"/>
                </a:solidFill>
                <a:latin typeface="Avenir"/>
                <a:ea typeface="Avenir"/>
                <a:cs typeface="Avenir"/>
                <a:sym typeface="Avenir"/>
              </a:rPr>
              <a:t>Rebecca Giroux</a:t>
            </a:r>
            <a:br>
              <a:rPr lang="en-US" sz="2000">
                <a:latin typeface="Avenir"/>
                <a:ea typeface="Avenir"/>
                <a:cs typeface="Avenir"/>
                <a:sym typeface="Avenir"/>
              </a:rPr>
            </a:br>
            <a:r>
              <a:rPr lang="en-US" sz="2000">
                <a:solidFill>
                  <a:srgbClr val="005774"/>
                </a:solidFill>
                <a:latin typeface="Avenir"/>
                <a:ea typeface="Avenir"/>
                <a:cs typeface="Avenir"/>
                <a:sym typeface="Avenir"/>
              </a:rPr>
              <a:t>Community &amp; Economic Development Officer, WHEDA</a:t>
            </a:r>
            <a:endParaRPr/>
          </a:p>
          <a:p>
            <a:pPr indent="-101600" lvl="0" marL="342900" rtl="0" algn="l">
              <a:lnSpc>
                <a:spcPct val="90000"/>
              </a:lnSpc>
              <a:spcBef>
                <a:spcPts val="1000"/>
              </a:spcBef>
              <a:spcAft>
                <a:spcPts val="0"/>
              </a:spcAft>
              <a:buClr>
                <a:schemeClr val="dk1"/>
              </a:buClr>
              <a:buSzPts val="2000"/>
              <a:buFont typeface="Arial"/>
              <a:buNone/>
            </a:pPr>
            <a:r>
              <a:t/>
            </a:r>
            <a:endParaRPr sz="2000">
              <a:solidFill>
                <a:srgbClr val="005774"/>
              </a:solidFill>
              <a:latin typeface="Avenir"/>
              <a:ea typeface="Avenir"/>
              <a:cs typeface="Avenir"/>
              <a:sym typeface="Avenir"/>
            </a:endParaRPr>
          </a:p>
        </p:txBody>
      </p:sp>
      <p:pic>
        <p:nvPicPr>
          <p:cNvPr descr="Screen Shot 2021-12-07 at 12.05.16 PM.png" id="119" name="Google Shape;119;p3"/>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8" name="Shape 448"/>
        <p:cNvGrpSpPr/>
        <p:nvPr/>
      </p:nvGrpSpPr>
      <p:grpSpPr>
        <a:xfrm>
          <a:off x="0" y="0"/>
          <a:ext cx="0" cy="0"/>
          <a:chOff x="0" y="0"/>
          <a:chExt cx="0" cy="0"/>
        </a:xfrm>
      </p:grpSpPr>
      <p:sp>
        <p:nvSpPr>
          <p:cNvPr id="449" name="Google Shape;449;g19fe66c84b5_1_5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450" name="Google Shape;450;g19fe66c84b5_1_52"/>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g19fe66c84b5_1_52"/>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g19fe66c84b5_1_52"/>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g19fe66c84b5_1_52"/>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g19fe66c84b5_1_52"/>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venir"/>
              <a:buNone/>
            </a:pPr>
            <a:r>
              <a:rPr lang="en-US" sz="4000">
                <a:latin typeface="Avenir"/>
                <a:ea typeface="Avenir"/>
                <a:cs typeface="Avenir"/>
                <a:sym typeface="Avenir"/>
              </a:rPr>
              <a:t>Pilot Concept #2: Encouraging </a:t>
            </a:r>
            <a:r>
              <a:rPr b="1" lang="en-US" sz="4000">
                <a:latin typeface="Avenir"/>
                <a:ea typeface="Avenir"/>
                <a:cs typeface="Avenir"/>
                <a:sym typeface="Avenir"/>
              </a:rPr>
              <a:t>Small-Scale </a:t>
            </a:r>
            <a:r>
              <a:rPr b="1" lang="en-US" sz="4000">
                <a:latin typeface="Avenir"/>
                <a:ea typeface="Avenir"/>
                <a:cs typeface="Avenir"/>
                <a:sym typeface="Avenir"/>
              </a:rPr>
              <a:t>Housing </a:t>
            </a:r>
            <a:r>
              <a:rPr b="1" lang="en-US" sz="4000">
                <a:latin typeface="Avenir"/>
                <a:ea typeface="Avenir"/>
                <a:cs typeface="Avenir"/>
                <a:sym typeface="Avenir"/>
              </a:rPr>
              <a:t>Developments in Rural Communities</a:t>
            </a:r>
            <a:endParaRPr sz="4000">
              <a:latin typeface="Avenir"/>
              <a:ea typeface="Avenir"/>
              <a:cs typeface="Avenir"/>
              <a:sym typeface="Avenir"/>
            </a:endParaRPr>
          </a:p>
        </p:txBody>
      </p:sp>
      <p:sp>
        <p:nvSpPr>
          <p:cNvPr id="455" name="Google Shape;455;g19fe66c84b5_1_52"/>
          <p:cNvSpPr txBox="1"/>
          <p:nvPr/>
        </p:nvSpPr>
        <p:spPr>
          <a:xfrm>
            <a:off x="393600" y="1764800"/>
            <a:ext cx="11404800" cy="57261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None/>
            </a:pPr>
            <a:r>
              <a:rPr b="1" lang="en-US" sz="2400" u="sng">
                <a:solidFill>
                  <a:srgbClr val="005774"/>
                </a:solidFill>
                <a:latin typeface="Avenir"/>
                <a:ea typeface="Avenir"/>
                <a:cs typeface="Avenir"/>
                <a:sym typeface="Avenir"/>
              </a:rPr>
              <a:t>Component 2: </a:t>
            </a:r>
            <a:r>
              <a:rPr b="1" lang="en-US" sz="2400" u="sng">
                <a:solidFill>
                  <a:srgbClr val="005774"/>
                </a:solidFill>
                <a:latin typeface="Avenir"/>
                <a:ea typeface="Avenir"/>
                <a:cs typeface="Avenir"/>
                <a:sym typeface="Avenir"/>
              </a:rPr>
              <a:t>Creating new funding resources for local, regional </a:t>
            </a:r>
            <a:r>
              <a:rPr b="1" lang="en-US" sz="2400" u="sng">
                <a:solidFill>
                  <a:srgbClr val="005774"/>
                </a:solidFill>
                <a:latin typeface="Avenir"/>
                <a:ea typeface="Avenir"/>
                <a:cs typeface="Avenir"/>
                <a:sym typeface="Avenir"/>
              </a:rPr>
              <a:t>d</a:t>
            </a:r>
            <a:r>
              <a:rPr b="1" lang="en-US" sz="2400" u="sng">
                <a:solidFill>
                  <a:srgbClr val="005774"/>
                </a:solidFill>
                <a:latin typeface="Avenir"/>
                <a:ea typeface="Avenir"/>
                <a:cs typeface="Avenir"/>
                <a:sym typeface="Avenir"/>
              </a:rPr>
              <a:t>evelopers to build housing in rural communities </a:t>
            </a:r>
            <a:endParaRPr b="1" sz="2400" u="sng">
              <a:solidFill>
                <a:srgbClr val="005774"/>
              </a:solidFill>
              <a:latin typeface="Avenir"/>
              <a:ea typeface="Avenir"/>
              <a:cs typeface="Avenir"/>
              <a:sym typeface="Avenir"/>
            </a:endParaRPr>
          </a:p>
          <a:p>
            <a:pPr indent="0" lvl="0" marL="0" rtl="0" algn="l">
              <a:spcBef>
                <a:spcPts val="0"/>
              </a:spcBef>
              <a:spcAft>
                <a:spcPts val="0"/>
              </a:spcAft>
              <a:buNone/>
            </a:pPr>
            <a:r>
              <a:t/>
            </a:r>
            <a:endParaRPr sz="1200">
              <a:solidFill>
                <a:srgbClr val="005774"/>
              </a:solidFill>
              <a:latin typeface="Avenir"/>
              <a:ea typeface="Avenir"/>
              <a:cs typeface="Avenir"/>
              <a:sym typeface="Avenir"/>
            </a:endParaRPr>
          </a:p>
          <a:p>
            <a:pPr indent="0" lvl="0" marL="0" rtl="0" algn="l">
              <a:spcBef>
                <a:spcPts val="0"/>
              </a:spcBef>
              <a:spcAft>
                <a:spcPts val="0"/>
              </a:spcAft>
              <a:buNone/>
            </a:pPr>
            <a:r>
              <a:rPr b="1" lang="en-US" sz="2400">
                <a:solidFill>
                  <a:srgbClr val="005774"/>
                </a:solidFill>
                <a:latin typeface="Avenir"/>
                <a:ea typeface="Avenir"/>
                <a:cs typeface="Avenir"/>
                <a:sym typeface="Avenir"/>
              </a:rPr>
              <a:t>How does it work? Part B (cont’d)</a:t>
            </a:r>
            <a:endParaRPr b="1" sz="2400">
              <a:solidFill>
                <a:srgbClr val="005774"/>
              </a:solidFill>
              <a:latin typeface="Avenir"/>
              <a:ea typeface="Avenir"/>
              <a:cs typeface="Avenir"/>
              <a:sym typeface="Avenir"/>
            </a:endParaRPr>
          </a:p>
          <a:p>
            <a:pPr indent="0" lvl="0" marL="1371600" rtl="0" algn="l">
              <a:spcBef>
                <a:spcPts val="0"/>
              </a:spcBef>
              <a:spcAft>
                <a:spcPts val="0"/>
              </a:spcAft>
              <a:buNone/>
            </a:pPr>
            <a:r>
              <a:t/>
            </a:r>
            <a:endParaRPr sz="2400">
              <a:solidFill>
                <a:srgbClr val="005774"/>
              </a:solidFill>
              <a:latin typeface="Avenir"/>
              <a:ea typeface="Avenir"/>
              <a:cs typeface="Avenir"/>
              <a:sym typeface="Avenir"/>
            </a:endParaRPr>
          </a:p>
          <a:p>
            <a:pPr indent="-381000" lvl="1" marL="9144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“Income qualified buyer/renters”</a:t>
            </a:r>
            <a:endParaRPr sz="2400">
              <a:solidFill>
                <a:srgbClr val="005774"/>
              </a:solidFill>
              <a:latin typeface="Avenir"/>
              <a:ea typeface="Avenir"/>
              <a:cs typeface="Avenir"/>
              <a:sym typeface="Avenir"/>
            </a:endParaRPr>
          </a:p>
          <a:p>
            <a:pPr indent="-381000" lvl="2" marL="13716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A buyer with a household income within 6</a:t>
            </a:r>
            <a:r>
              <a:rPr lang="en-US" sz="2400">
                <a:solidFill>
                  <a:srgbClr val="005774"/>
                </a:solidFill>
                <a:latin typeface="Avenir"/>
                <a:ea typeface="Avenir"/>
                <a:cs typeface="Avenir"/>
                <a:sym typeface="Avenir"/>
                <a:extLst>
                  <a:ext uri="http://customooxmlschemas.google.com/">
                    <go:slidesCustomData xmlns:go="http://customooxmlschemas.google.com/" textRoundtripDataId="23"/>
                  </a:ext>
                </a:extLst>
              </a:rPr>
              <a:t>0%-120%</a:t>
            </a:r>
            <a:r>
              <a:rPr lang="en-US" sz="2400">
                <a:solidFill>
                  <a:srgbClr val="005774"/>
                </a:solidFill>
                <a:latin typeface="Avenir"/>
                <a:ea typeface="Avenir"/>
                <a:cs typeface="Avenir"/>
                <a:sym typeface="Avenir"/>
              </a:rPr>
              <a:t> of the</a:t>
            </a:r>
            <a:br>
              <a:rPr lang="en-US" sz="2400">
                <a:solidFill>
                  <a:srgbClr val="005774"/>
                </a:solidFill>
                <a:latin typeface="Avenir"/>
                <a:ea typeface="Avenir"/>
                <a:cs typeface="Avenir"/>
                <a:sym typeface="Avenir"/>
              </a:rPr>
            </a:br>
            <a:r>
              <a:rPr lang="en-US" sz="2400">
                <a:solidFill>
                  <a:srgbClr val="005774"/>
                </a:solidFill>
                <a:latin typeface="Avenir"/>
                <a:ea typeface="Avenir"/>
                <a:cs typeface="Avenir"/>
                <a:sym typeface="Avenir"/>
              </a:rPr>
              <a:t>County Median Income</a:t>
            </a:r>
            <a:endParaRPr sz="2400">
              <a:solidFill>
                <a:srgbClr val="005774"/>
              </a:solidFill>
              <a:latin typeface="Avenir"/>
              <a:ea typeface="Avenir"/>
              <a:cs typeface="Avenir"/>
              <a:sym typeface="Avenir"/>
            </a:endParaRPr>
          </a:p>
          <a:p>
            <a:pPr indent="-381000" lvl="1" marL="9144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A </a:t>
            </a:r>
            <a:r>
              <a:rPr lang="en-US" sz="2400">
                <a:solidFill>
                  <a:srgbClr val="005774"/>
                </a:solidFill>
                <a:latin typeface="Avenir"/>
                <a:ea typeface="Avenir"/>
                <a:cs typeface="Avenir"/>
                <a:sym typeface="Avenir"/>
                <a:extLst>
                  <a:ext uri="http://customooxmlschemas.google.com/">
                    <go:slidesCustomData xmlns:go="http://customooxmlschemas.google.com/" textRoundtripDataId="24"/>
                  </a:ext>
                </a:extLst>
              </a:rPr>
              <a:t>“purchase price subsidy”</a:t>
            </a:r>
            <a:r>
              <a:rPr lang="en-US" sz="2400">
                <a:solidFill>
                  <a:srgbClr val="005774"/>
                </a:solidFill>
                <a:latin typeface="Avenir"/>
                <a:ea typeface="Avenir"/>
                <a:cs typeface="Avenir"/>
                <a:sym typeface="Avenir"/>
              </a:rPr>
              <a:t> </a:t>
            </a:r>
            <a:endParaRPr sz="2400">
              <a:solidFill>
                <a:srgbClr val="005774"/>
              </a:solidFill>
              <a:latin typeface="Avenir"/>
              <a:ea typeface="Avenir"/>
              <a:cs typeface="Avenir"/>
              <a:sym typeface="Avenir"/>
            </a:endParaRPr>
          </a:p>
          <a:p>
            <a:pPr indent="-381000" lvl="2" marL="13716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A subsidy that aims to eliminate the gap between the cost of development and what “income qualified” buyers/renters can afford.</a:t>
            </a:r>
            <a:endParaRPr sz="2400">
              <a:solidFill>
                <a:srgbClr val="005774"/>
              </a:solidFill>
              <a:latin typeface="Avenir"/>
              <a:ea typeface="Avenir"/>
              <a:cs typeface="Avenir"/>
              <a:sym typeface="Avenir"/>
            </a:endParaRPr>
          </a:p>
          <a:p>
            <a:pPr indent="-381000" lvl="2" marL="13716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This is a one time-upfront subsidy to the developer,  rather than an ongoing subsidy to the owner or renter</a:t>
            </a:r>
            <a:endParaRPr sz="2400">
              <a:solidFill>
                <a:srgbClr val="005774"/>
              </a:solidFill>
              <a:latin typeface="Avenir"/>
              <a:ea typeface="Avenir"/>
              <a:cs typeface="Avenir"/>
              <a:sym typeface="Avenir"/>
            </a:endParaRPr>
          </a:p>
          <a:p>
            <a:pPr indent="0" lvl="0" marL="1371600" rtl="0" algn="l">
              <a:spcBef>
                <a:spcPts val="0"/>
              </a:spcBef>
              <a:spcAft>
                <a:spcPts val="0"/>
              </a:spcAft>
              <a:buNone/>
            </a:pPr>
            <a:r>
              <a:t/>
            </a:r>
            <a:endParaRPr sz="2400">
              <a:solidFill>
                <a:srgbClr val="005774"/>
              </a:solidFill>
              <a:latin typeface="Avenir"/>
              <a:ea typeface="Avenir"/>
              <a:cs typeface="Avenir"/>
              <a:sym typeface="Avenir"/>
            </a:endParaRPr>
          </a:p>
          <a:p>
            <a:pPr indent="0" lvl="0" marL="0" rtl="0" algn="l">
              <a:spcBef>
                <a:spcPts val="0"/>
              </a:spcBef>
              <a:spcAft>
                <a:spcPts val="0"/>
              </a:spcAft>
              <a:buNone/>
            </a:pPr>
            <a:r>
              <a:t/>
            </a:r>
            <a:endParaRPr b="1" i="1" sz="2400">
              <a:solidFill>
                <a:srgbClr val="005774"/>
              </a:solidFill>
              <a:latin typeface="Avenir"/>
              <a:ea typeface="Avenir"/>
              <a:cs typeface="Avenir"/>
              <a:sym typeface="Avenir"/>
            </a:endParaRPr>
          </a:p>
          <a:p>
            <a:pPr indent="0" lvl="0" marL="0" marR="0" rtl="0" algn="ctr">
              <a:spcBef>
                <a:spcPts val="0"/>
              </a:spcBef>
              <a:spcAft>
                <a:spcPts val="0"/>
              </a:spcAft>
              <a:buNone/>
            </a:pPr>
            <a:r>
              <a:t/>
            </a:r>
            <a:endParaRPr sz="2400">
              <a:solidFill>
                <a:srgbClr val="005774"/>
              </a:solidFill>
              <a:latin typeface="Avenir"/>
              <a:ea typeface="Avenir"/>
              <a:cs typeface="Avenir"/>
              <a:sym typeface="Aveni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9" name="Shape 459"/>
        <p:cNvGrpSpPr/>
        <p:nvPr/>
      </p:nvGrpSpPr>
      <p:grpSpPr>
        <a:xfrm>
          <a:off x="0" y="0"/>
          <a:ext cx="0" cy="0"/>
          <a:chOff x="0" y="0"/>
          <a:chExt cx="0" cy="0"/>
        </a:xfrm>
      </p:grpSpPr>
      <p:sp>
        <p:nvSpPr>
          <p:cNvPr id="460" name="Google Shape;460;g19ba5c5ea05_0_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461" name="Google Shape;461;g19ba5c5ea05_0_24"/>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g19ba5c5ea05_0_24"/>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g19ba5c5ea05_0_24"/>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g19ba5c5ea05_0_24"/>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g19ba5c5ea05_0_24"/>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venir"/>
              <a:buNone/>
            </a:pPr>
            <a:r>
              <a:rPr lang="en-US" sz="4000">
                <a:latin typeface="Avenir"/>
                <a:ea typeface="Avenir"/>
                <a:cs typeface="Avenir"/>
                <a:sym typeface="Avenir"/>
              </a:rPr>
              <a:t>Pilot Concept #2: Encouraging </a:t>
            </a:r>
            <a:r>
              <a:rPr b="1" lang="en-US" sz="4000">
                <a:latin typeface="Avenir"/>
                <a:ea typeface="Avenir"/>
                <a:cs typeface="Avenir"/>
                <a:sym typeface="Avenir"/>
              </a:rPr>
              <a:t>Small-Scale Housing Developments in Rural Communities</a:t>
            </a:r>
            <a:endParaRPr sz="4000">
              <a:solidFill>
                <a:srgbClr val="FFFFFF"/>
              </a:solidFill>
              <a:latin typeface="Avenir"/>
              <a:ea typeface="Avenir"/>
              <a:cs typeface="Avenir"/>
              <a:sym typeface="Avenir"/>
            </a:endParaRPr>
          </a:p>
        </p:txBody>
      </p:sp>
      <p:pic>
        <p:nvPicPr>
          <p:cNvPr descr="Screen Shot 2021-12-07 at 12.05.16 PM.png" id="466" name="Google Shape;466;g19ba5c5ea05_0_24"/>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467" name="Google Shape;467;g19ba5c5ea05_0_24"/>
          <p:cNvSpPr txBox="1"/>
          <p:nvPr/>
        </p:nvSpPr>
        <p:spPr>
          <a:xfrm>
            <a:off x="553967" y="1936933"/>
            <a:ext cx="9491700" cy="43329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500">
                <a:solidFill>
                  <a:srgbClr val="005774"/>
                </a:solidFill>
                <a:latin typeface="Avenir"/>
                <a:ea typeface="Avenir"/>
                <a:cs typeface="Avenir"/>
                <a:sym typeface="Avenir"/>
              </a:rPr>
              <a:t>What partners and funders are needed?</a:t>
            </a:r>
            <a:endParaRPr b="1" sz="2500">
              <a:solidFill>
                <a:srgbClr val="005774"/>
              </a:solidFill>
              <a:latin typeface="Avenir"/>
              <a:ea typeface="Avenir"/>
              <a:cs typeface="Avenir"/>
              <a:sym typeface="Avenir"/>
            </a:endParaRPr>
          </a:p>
          <a:p>
            <a:pPr indent="0" lvl="0" marL="0" marR="0" rtl="0" algn="l">
              <a:spcBef>
                <a:spcPts val="0"/>
              </a:spcBef>
              <a:spcAft>
                <a:spcPts val="0"/>
              </a:spcAft>
              <a:buNone/>
            </a:pPr>
            <a:r>
              <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Communities</a:t>
            </a:r>
            <a:r>
              <a:rPr b="1" lang="en-US" sz="2200">
                <a:solidFill>
                  <a:srgbClr val="005774"/>
                </a:solidFill>
                <a:latin typeface="Avenir"/>
                <a:ea typeface="Avenir"/>
                <a:cs typeface="Avenir"/>
                <a:sym typeface="Avenir"/>
              </a:rPr>
              <a:t> interested in affordable housing development</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Developers interested in working in small rural </a:t>
            </a:r>
            <a:r>
              <a:rPr b="1" lang="en-US" sz="2200">
                <a:solidFill>
                  <a:srgbClr val="005774"/>
                </a:solidFill>
                <a:latin typeface="Avenir"/>
                <a:ea typeface="Avenir"/>
                <a:cs typeface="Avenir"/>
                <a:sym typeface="Avenir"/>
              </a:rPr>
              <a:t>communities</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extLst>
                  <a:ext uri="http://customooxmlschemas.google.com/">
                    <go:slidesCustomData xmlns:go="http://customooxmlschemas.google.com/" textRoundtripDataId="25"/>
                  </a:ext>
                </a:extLst>
              </a:rPr>
              <a:t>Community Development Financial Institution (CDFI) or other </a:t>
            </a:r>
            <a:r>
              <a:rPr b="1" lang="en-US" sz="2200">
                <a:solidFill>
                  <a:srgbClr val="005774"/>
                </a:solidFill>
                <a:latin typeface="Avenir"/>
                <a:ea typeface="Avenir"/>
                <a:cs typeface="Avenir"/>
                <a:sym typeface="Avenir"/>
              </a:rPr>
              <a:t>financial institution willing to underwrite 2% loan program</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26"/>
                  </a:ext>
                </a:extLst>
              </a:rPr>
              <a:t>Federal, State or Tribal partnering agency willing to fund (via granting program) purchase price subsidy </a:t>
            </a:r>
            <a:endParaRPr b="1" sz="22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27"/>
                </a:ext>
              </a:extLst>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28"/>
                  </a:ext>
                </a:extLst>
              </a:rPr>
              <a:t>Community-based or Employer-based fund to support purchase price subsidy program</a:t>
            </a:r>
            <a:endParaRPr b="1" sz="2200">
              <a:solidFill>
                <a:srgbClr val="005774"/>
              </a:solidFill>
              <a:highlight>
                <a:schemeClr val="lt1"/>
              </a:highlight>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Other partners and agencies to  support community capacity building component</a:t>
            </a:r>
            <a:endParaRPr b="1" sz="2200">
              <a:solidFill>
                <a:srgbClr val="005774"/>
              </a:solidFill>
              <a:latin typeface="Avenir"/>
              <a:ea typeface="Avenir"/>
              <a:cs typeface="Avenir"/>
              <a:sym typeface="Avenir"/>
            </a:endParaRPr>
          </a:p>
          <a:p>
            <a:pPr indent="0" lvl="0" marL="0" marR="0" rtl="0" algn="l">
              <a:spcBef>
                <a:spcPts val="0"/>
              </a:spcBef>
              <a:spcAft>
                <a:spcPts val="0"/>
              </a:spcAft>
              <a:buClr>
                <a:schemeClr val="dk1"/>
              </a:buClr>
              <a:buSzPts val="1450"/>
              <a:buFont typeface="Courier New"/>
              <a:buNone/>
            </a:pPr>
            <a:r>
              <a:t/>
            </a:r>
            <a:endParaRPr sz="1450">
              <a:solidFill>
                <a:srgbClr val="005774"/>
              </a:solidFill>
              <a:latin typeface="Avenir"/>
              <a:ea typeface="Avenir"/>
              <a:cs typeface="Avenir"/>
              <a:sym typeface="Aveni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1" name="Shape 471"/>
        <p:cNvGrpSpPr/>
        <p:nvPr/>
      </p:nvGrpSpPr>
      <p:grpSpPr>
        <a:xfrm>
          <a:off x="0" y="0"/>
          <a:ext cx="0" cy="0"/>
          <a:chOff x="0" y="0"/>
          <a:chExt cx="0" cy="0"/>
        </a:xfrm>
      </p:grpSpPr>
      <p:sp>
        <p:nvSpPr>
          <p:cNvPr id="472" name="Google Shape;472;g19ba5c5ea05_0_35"/>
          <p:cNvSpPr/>
          <p:nvPr/>
        </p:nvSpPr>
        <p:spPr>
          <a:xfrm>
            <a:off x="0" y="0"/>
            <a:ext cx="122694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473" name="Google Shape;473;g19ba5c5ea05_0_35"/>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g19ba5c5ea05_0_35"/>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g19ba5c5ea05_0_35"/>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g19ba5c5ea05_0_35"/>
          <p:cNvSpPr/>
          <p:nvPr/>
        </p:nvSpPr>
        <p:spPr>
          <a:xfrm>
            <a:off x="459350" y="0"/>
            <a:ext cx="118101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g19ba5c5ea05_0_35"/>
          <p:cNvSpPr txBox="1"/>
          <p:nvPr>
            <p:ph type="ctrTitle"/>
          </p:nvPr>
        </p:nvSpPr>
        <p:spPr>
          <a:xfrm>
            <a:off x="351781" y="281849"/>
            <a:ext cx="9896100" cy="1033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Avenir"/>
              <a:buNone/>
            </a:pPr>
            <a:r>
              <a:rPr lang="en-US" sz="4000">
                <a:latin typeface="Avenir"/>
                <a:ea typeface="Avenir"/>
                <a:cs typeface="Avenir"/>
                <a:sym typeface="Avenir"/>
              </a:rPr>
              <a:t>Pilot Concept #2: Encouraging </a:t>
            </a:r>
            <a:r>
              <a:rPr b="1" lang="en-US" sz="4000">
                <a:latin typeface="Avenir"/>
                <a:ea typeface="Avenir"/>
                <a:cs typeface="Avenir"/>
                <a:sym typeface="Avenir"/>
              </a:rPr>
              <a:t>Small-Scale Housing Developments in Rural Communities</a:t>
            </a:r>
            <a:endParaRPr sz="4000">
              <a:latin typeface="Avenir"/>
              <a:ea typeface="Avenir"/>
              <a:cs typeface="Avenir"/>
              <a:sym typeface="Avenir"/>
            </a:endParaRPr>
          </a:p>
        </p:txBody>
      </p:sp>
      <p:pic>
        <p:nvPicPr>
          <p:cNvPr descr="Screen Shot 2021-12-07 at 12.05.16 PM.png" id="478" name="Google Shape;478;g19ba5c5ea05_0_35"/>
          <p:cNvPicPr preferRelativeResize="0"/>
          <p:nvPr/>
        </p:nvPicPr>
        <p:blipFill rotWithShape="1">
          <a:blip r:embed="rId3">
            <a:alphaModFix/>
          </a:blip>
          <a:srcRect b="0" l="0" r="0" t="0"/>
          <a:stretch/>
        </p:blipFill>
        <p:spPr>
          <a:xfrm>
            <a:off x="10151110" y="5011208"/>
            <a:ext cx="2118360" cy="1794510"/>
          </a:xfrm>
          <a:prstGeom prst="rect">
            <a:avLst/>
          </a:prstGeom>
          <a:noFill/>
          <a:ln>
            <a:noFill/>
          </a:ln>
        </p:spPr>
      </p:pic>
      <p:sp>
        <p:nvSpPr>
          <p:cNvPr id="479" name="Google Shape;479;g19ba5c5ea05_0_35"/>
          <p:cNvSpPr txBox="1"/>
          <p:nvPr/>
        </p:nvSpPr>
        <p:spPr>
          <a:xfrm>
            <a:off x="351774" y="1903875"/>
            <a:ext cx="8469000" cy="44253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0">
            <a:spAutoFit/>
          </a:bodyPr>
          <a:lstStyle/>
          <a:p>
            <a:pPr indent="0" lvl="0" marL="0" marR="0" rtl="0" algn="l">
              <a:spcBef>
                <a:spcPts val="0"/>
              </a:spcBef>
              <a:spcAft>
                <a:spcPts val="0"/>
              </a:spcAft>
              <a:buNone/>
            </a:pPr>
            <a:r>
              <a:rPr b="1" lang="en-US" sz="2500">
                <a:solidFill>
                  <a:srgbClr val="005774"/>
                </a:solidFill>
                <a:latin typeface="Avenir"/>
                <a:ea typeface="Avenir"/>
                <a:cs typeface="Avenir"/>
                <a:sym typeface="Avenir"/>
              </a:rPr>
              <a:t>What key first steps </a:t>
            </a:r>
            <a:r>
              <a:rPr b="1" lang="en-US" sz="2500">
                <a:solidFill>
                  <a:srgbClr val="005774"/>
                </a:solidFill>
                <a:latin typeface="Avenir"/>
                <a:ea typeface="Avenir"/>
                <a:cs typeface="Avenir"/>
                <a:sym typeface="Avenir"/>
              </a:rPr>
              <a:t>would</a:t>
            </a:r>
            <a:r>
              <a:rPr b="1" lang="en-US" sz="2500">
                <a:solidFill>
                  <a:srgbClr val="005774"/>
                </a:solidFill>
                <a:latin typeface="Avenir"/>
                <a:ea typeface="Avenir"/>
                <a:cs typeface="Avenir"/>
                <a:sym typeface="Avenir"/>
              </a:rPr>
              <a:t> be needed to enact this solution?</a:t>
            </a:r>
            <a:endParaRPr b="1" sz="2500">
              <a:solidFill>
                <a:srgbClr val="005774"/>
              </a:solidFill>
              <a:latin typeface="Avenir"/>
              <a:ea typeface="Avenir"/>
              <a:cs typeface="Avenir"/>
              <a:sym typeface="Avenir"/>
            </a:endParaRPr>
          </a:p>
          <a:p>
            <a:pPr indent="0" lvl="0" marL="0" marR="0" rtl="0" algn="l">
              <a:spcBef>
                <a:spcPts val="0"/>
              </a:spcBef>
              <a:spcAft>
                <a:spcPts val="0"/>
              </a:spcAft>
              <a:buNone/>
            </a:pPr>
            <a:r>
              <a:t/>
            </a:r>
            <a:endParaRPr b="1" sz="25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Perform a detailed financial analysis of program </a:t>
            </a:r>
            <a:r>
              <a:rPr b="1" lang="en-US" sz="2200">
                <a:solidFill>
                  <a:srgbClr val="005774"/>
                </a:solidFill>
                <a:latin typeface="Avenir"/>
                <a:ea typeface="Avenir"/>
                <a:cs typeface="Avenir"/>
                <a:sym typeface="Avenir"/>
              </a:rPr>
              <a:t>details</a:t>
            </a:r>
            <a:r>
              <a:rPr b="1" lang="en-US" sz="2200">
                <a:solidFill>
                  <a:srgbClr val="005774"/>
                </a:solidFill>
                <a:latin typeface="Avenir"/>
                <a:ea typeface="Avenir"/>
                <a:cs typeface="Avenir"/>
                <a:sym typeface="Avenir"/>
              </a:rPr>
              <a:t> to solidify qualifications for </a:t>
            </a:r>
            <a:r>
              <a:rPr b="1" lang="en-US" sz="2200">
                <a:solidFill>
                  <a:srgbClr val="005774"/>
                </a:solidFill>
                <a:latin typeface="Avenir"/>
                <a:ea typeface="Avenir"/>
                <a:cs typeface="Avenir"/>
                <a:sym typeface="Avenir"/>
              </a:rPr>
              <a:t>communities</a:t>
            </a:r>
            <a:r>
              <a:rPr b="1" lang="en-US" sz="2200">
                <a:solidFill>
                  <a:srgbClr val="005774"/>
                </a:solidFill>
                <a:latin typeface="Avenir"/>
                <a:ea typeface="Avenir"/>
                <a:cs typeface="Avenir"/>
                <a:sym typeface="Avenir"/>
              </a:rPr>
              <a:t>, developers, and homebuyers</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Work with WHEDA, regional CDFIs, and other partners to develop </a:t>
            </a:r>
            <a:r>
              <a:rPr b="1" lang="en-US" sz="2200">
                <a:solidFill>
                  <a:srgbClr val="005774"/>
                </a:solidFill>
                <a:latin typeface="Avenir"/>
                <a:ea typeface="Avenir"/>
                <a:cs typeface="Avenir"/>
                <a:sym typeface="Avenir"/>
              </a:rPr>
              <a:t>extremely</a:t>
            </a:r>
            <a:r>
              <a:rPr b="1" lang="en-US" sz="2200">
                <a:solidFill>
                  <a:srgbClr val="005774"/>
                </a:solidFill>
                <a:latin typeface="Avenir"/>
                <a:ea typeface="Avenir"/>
                <a:cs typeface="Avenir"/>
                <a:sym typeface="Avenir"/>
              </a:rPr>
              <a:t>-low-interest loan program for developers </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latin typeface="Avenir"/>
                <a:ea typeface="Avenir"/>
                <a:cs typeface="Avenir"/>
                <a:sym typeface="Avenir"/>
              </a:rPr>
              <a:t>Identify agencies with </a:t>
            </a:r>
            <a:r>
              <a:rPr b="1" lang="en-US" sz="2200">
                <a:solidFill>
                  <a:srgbClr val="005774"/>
                </a:solidFill>
                <a:latin typeface="Avenir"/>
                <a:ea typeface="Avenir"/>
                <a:cs typeface="Avenir"/>
                <a:sym typeface="Avenir"/>
              </a:rPr>
              <a:t>suitable</a:t>
            </a:r>
            <a:r>
              <a:rPr b="1" lang="en-US" sz="2200">
                <a:solidFill>
                  <a:srgbClr val="005774"/>
                </a:solidFill>
                <a:latin typeface="Avenir"/>
                <a:ea typeface="Avenir"/>
                <a:cs typeface="Avenir"/>
                <a:sym typeface="Avenir"/>
              </a:rPr>
              <a:t> existing programs or be willing to expand existing programs to provide purchase price subsidy </a:t>
            </a:r>
            <a:endParaRPr b="1" sz="2200">
              <a:solidFill>
                <a:srgbClr val="005774"/>
              </a:solidFill>
              <a:latin typeface="Avenir"/>
              <a:ea typeface="Avenir"/>
              <a:cs typeface="Avenir"/>
              <a:sym typeface="Avenir"/>
            </a:endParaRPr>
          </a:p>
          <a:p>
            <a:pPr indent="-368300" lvl="0" marL="457200" marR="0" rtl="0" algn="l">
              <a:spcBef>
                <a:spcPts val="0"/>
              </a:spcBef>
              <a:spcAft>
                <a:spcPts val="0"/>
              </a:spcAft>
              <a:buClr>
                <a:srgbClr val="005774"/>
              </a:buClr>
              <a:buSzPts val="2200"/>
              <a:buFont typeface="Avenir"/>
              <a:buChar char="●"/>
            </a:pPr>
            <a:r>
              <a:rPr b="1" lang="en-US" sz="2200">
                <a:solidFill>
                  <a:srgbClr val="005774"/>
                </a:solidFill>
                <a:highlight>
                  <a:schemeClr val="lt1"/>
                </a:highlight>
                <a:latin typeface="Avenir"/>
                <a:ea typeface="Avenir"/>
                <a:cs typeface="Avenir"/>
                <a:sym typeface="Avenir"/>
              </a:rPr>
              <a:t>Work </a:t>
            </a:r>
            <a:r>
              <a:rPr b="1" lang="en-US" sz="2200">
                <a:solidFill>
                  <a:srgbClr val="005774"/>
                </a:solidFill>
                <a:highlight>
                  <a:schemeClr val="lt1"/>
                </a:highlight>
                <a:latin typeface="Avenir"/>
                <a:ea typeface="Avenir"/>
                <a:cs typeface="Avenir"/>
                <a:sym typeface="Avenir"/>
              </a:rPr>
              <a:t>with</a:t>
            </a:r>
            <a:r>
              <a:rPr b="1" lang="en-US" sz="2200">
                <a:solidFill>
                  <a:srgbClr val="005774"/>
                </a:solidFill>
                <a:highlight>
                  <a:schemeClr val="lt1"/>
                </a:highlight>
                <a:latin typeface="Avenir"/>
                <a:ea typeface="Avenir"/>
                <a:cs typeface="Avenir"/>
                <a:sym typeface="Avenir"/>
              </a:rPr>
              <a:t> </a:t>
            </a:r>
            <a:r>
              <a:rPr b="1" lang="en-US" sz="2200">
                <a:solidFill>
                  <a:srgbClr val="005774"/>
                </a:solidFill>
                <a:latin typeface="Avenir"/>
                <a:ea typeface="Avenir"/>
                <a:cs typeface="Avenir"/>
                <a:sym typeface="Avenir"/>
              </a:rPr>
              <a:t>regional employers and other partners to develop purchase price subsidy that would serve their residents</a:t>
            </a:r>
            <a:endParaRPr sz="2000">
              <a:solidFill>
                <a:srgbClr val="005774"/>
              </a:solidFill>
              <a:latin typeface="Avenir"/>
              <a:ea typeface="Avenir"/>
              <a:cs typeface="Avenir"/>
              <a:sym typeface="Avenir"/>
            </a:endParaRPr>
          </a:p>
          <a:p>
            <a:pPr indent="-193675" lvl="0" marL="285750" marR="0" rtl="0" algn="l">
              <a:spcBef>
                <a:spcPts val="0"/>
              </a:spcBef>
              <a:spcAft>
                <a:spcPts val="0"/>
              </a:spcAft>
              <a:buClr>
                <a:schemeClr val="dk1"/>
              </a:buClr>
              <a:buSzPts val="1450"/>
              <a:buFont typeface="Courier New"/>
              <a:buNone/>
            </a:pPr>
            <a:r>
              <a:t/>
            </a:r>
            <a:endParaRPr sz="1450">
              <a:solidFill>
                <a:srgbClr val="005774"/>
              </a:solidFill>
              <a:latin typeface="Avenir"/>
              <a:ea typeface="Avenir"/>
              <a:cs typeface="Avenir"/>
              <a:sym typeface="Avenir"/>
            </a:endParaRPr>
          </a:p>
        </p:txBody>
      </p:sp>
      <p:pic>
        <p:nvPicPr>
          <p:cNvPr id="480" name="Google Shape;480;g19ba5c5ea05_0_35"/>
          <p:cNvPicPr preferRelativeResize="0"/>
          <p:nvPr/>
        </p:nvPicPr>
        <p:blipFill rotWithShape="1">
          <a:blip r:embed="rId4">
            <a:alphaModFix/>
          </a:blip>
          <a:srcRect b="25048" l="9340" r="19953" t="21118"/>
          <a:stretch/>
        </p:blipFill>
        <p:spPr>
          <a:xfrm>
            <a:off x="8675775" y="1597500"/>
            <a:ext cx="3516225" cy="238445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4" name="Shape 484"/>
        <p:cNvGrpSpPr/>
        <p:nvPr/>
      </p:nvGrpSpPr>
      <p:grpSpPr>
        <a:xfrm>
          <a:off x="0" y="0"/>
          <a:ext cx="0" cy="0"/>
          <a:chOff x="0" y="0"/>
          <a:chExt cx="0" cy="0"/>
        </a:xfrm>
      </p:grpSpPr>
      <p:sp>
        <p:nvSpPr>
          <p:cNvPr id="485" name="Google Shape;485;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8"/>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8"/>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8"/>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8"/>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8"/>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Concept #2: Your feedback is needed</a:t>
            </a:r>
            <a:endParaRPr/>
          </a:p>
        </p:txBody>
      </p:sp>
      <p:pic>
        <p:nvPicPr>
          <p:cNvPr descr="Screen Shot 2021-12-07 at 12.05.16 PM.png" id="491" name="Google Shape;491;p28"/>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pic>
        <p:nvPicPr>
          <p:cNvPr descr="Clipboard with solid fill" id="492" name="Google Shape;492;p28"/>
          <p:cNvPicPr preferRelativeResize="0"/>
          <p:nvPr/>
        </p:nvPicPr>
        <p:blipFill rotWithShape="1">
          <a:blip r:embed="rId4">
            <a:alphaModFix/>
          </a:blip>
          <a:srcRect b="0" l="0" r="0" t="0"/>
          <a:stretch/>
        </p:blipFill>
        <p:spPr>
          <a:xfrm>
            <a:off x="4187372" y="2608943"/>
            <a:ext cx="3209471" cy="3209471"/>
          </a:xfrm>
          <a:prstGeom prst="rect">
            <a:avLst/>
          </a:prstGeom>
          <a:noFill/>
          <a:ln>
            <a:noFill/>
          </a:ln>
        </p:spPr>
      </p:pic>
      <p:pic>
        <p:nvPicPr>
          <p:cNvPr descr="Checkmark with solid fill" id="493" name="Google Shape;493;p28"/>
          <p:cNvPicPr preferRelativeResize="0"/>
          <p:nvPr/>
        </p:nvPicPr>
        <p:blipFill rotWithShape="1">
          <a:blip r:embed="rId5">
            <a:alphaModFix/>
          </a:blip>
          <a:srcRect b="0" l="0" r="0" t="0"/>
          <a:stretch/>
        </p:blipFill>
        <p:spPr>
          <a:xfrm>
            <a:off x="5402943" y="3797300"/>
            <a:ext cx="914400" cy="91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7" name="Shape 497"/>
        <p:cNvGrpSpPr/>
        <p:nvPr/>
      </p:nvGrpSpPr>
      <p:grpSpPr>
        <a:xfrm>
          <a:off x="0" y="0"/>
          <a:ext cx="0" cy="0"/>
          <a:chOff x="0" y="0"/>
          <a:chExt cx="0" cy="0"/>
        </a:xfrm>
      </p:grpSpPr>
      <p:sp>
        <p:nvSpPr>
          <p:cNvPr id="498" name="Google Shape;498;g1b853eb6bab_0_25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g1b853eb6bab_0_255"/>
          <p:cNvSpPr/>
          <p:nvPr/>
        </p:nvSpPr>
        <p:spPr>
          <a:xfrm>
            <a:off x="0" y="0"/>
            <a:ext cx="6126740" cy="6857542"/>
          </a:xfrm>
          <a:custGeom>
            <a:rect b="b" l="l" r="r" t="t"/>
            <a:pathLst>
              <a:path extrusionOk="0" h="6857542" w="6126740">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g1b853eb6bab_0_255"/>
          <p:cNvSpPr txBox="1"/>
          <p:nvPr>
            <p:ph type="ctrTitle"/>
          </p:nvPr>
        </p:nvSpPr>
        <p:spPr>
          <a:xfrm>
            <a:off x="269875" y="918725"/>
            <a:ext cx="5158800" cy="4290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Avenir"/>
              <a:buNone/>
            </a:pPr>
            <a:r>
              <a:rPr lang="en-US" sz="2800">
                <a:latin typeface="Avenir"/>
                <a:ea typeface="Avenir"/>
                <a:cs typeface="Avenir"/>
                <a:sym typeface="Avenir"/>
              </a:rPr>
              <a:t>Pilot Concept #3:</a:t>
            </a:r>
            <a:r>
              <a:rPr b="1" lang="en-US" sz="5400">
                <a:latin typeface="Avenir"/>
                <a:ea typeface="Avenir"/>
                <a:cs typeface="Avenir"/>
                <a:sym typeface="Avenir"/>
              </a:rPr>
              <a:t> </a:t>
            </a:r>
            <a:endParaRPr b="1" sz="5400">
              <a:latin typeface="Avenir"/>
              <a:ea typeface="Avenir"/>
              <a:cs typeface="Avenir"/>
              <a:sym typeface="Avenir"/>
            </a:endParaRPr>
          </a:p>
          <a:p>
            <a:pPr indent="0" lvl="0" marL="0" rtl="0" algn="ctr">
              <a:lnSpc>
                <a:spcPct val="90000"/>
              </a:lnSpc>
              <a:spcBef>
                <a:spcPts val="0"/>
              </a:spcBef>
              <a:spcAft>
                <a:spcPts val="0"/>
              </a:spcAft>
              <a:buClr>
                <a:schemeClr val="lt1"/>
              </a:buClr>
              <a:buSzPts val="2800"/>
              <a:buFont typeface="Avenir"/>
              <a:buNone/>
            </a:pPr>
            <a:r>
              <a:rPr b="1" lang="en-US" sz="5400">
                <a:latin typeface="Avenir"/>
                <a:ea typeface="Avenir"/>
                <a:cs typeface="Avenir"/>
                <a:sym typeface="Avenir"/>
              </a:rPr>
              <a:t>Buy-Out,Buy-In</a:t>
            </a:r>
            <a:endParaRPr b="1" sz="5400">
              <a:latin typeface="Avenir"/>
              <a:ea typeface="Avenir"/>
              <a:cs typeface="Avenir"/>
              <a:sym typeface="Avenir"/>
            </a:endParaRPr>
          </a:p>
          <a:p>
            <a:pPr indent="0" lvl="0" marL="0" rtl="0" algn="ctr">
              <a:lnSpc>
                <a:spcPct val="90000"/>
              </a:lnSpc>
              <a:spcBef>
                <a:spcPts val="0"/>
              </a:spcBef>
              <a:spcAft>
                <a:spcPts val="0"/>
              </a:spcAft>
              <a:buClr>
                <a:schemeClr val="lt1"/>
              </a:buClr>
              <a:buSzPts val="2800"/>
              <a:buFont typeface="Avenir"/>
              <a:buNone/>
            </a:pPr>
            <a:r>
              <a:rPr b="1" lang="en-US" sz="5400">
                <a:latin typeface="Avenir"/>
                <a:ea typeface="Avenir"/>
                <a:cs typeface="Avenir"/>
                <a:sym typeface="Avenir"/>
              </a:rPr>
              <a:t>(BOBI)</a:t>
            </a:r>
            <a:endParaRPr b="1" sz="5400">
              <a:latin typeface="Avenir"/>
              <a:ea typeface="Avenir"/>
              <a:cs typeface="Avenir"/>
              <a:sym typeface="Avenir"/>
            </a:endParaRPr>
          </a:p>
          <a:p>
            <a:pPr indent="0" lvl="0" marL="0" rtl="0" algn="ctr">
              <a:lnSpc>
                <a:spcPct val="90000"/>
              </a:lnSpc>
              <a:spcBef>
                <a:spcPts val="0"/>
              </a:spcBef>
              <a:spcAft>
                <a:spcPts val="0"/>
              </a:spcAft>
              <a:buClr>
                <a:schemeClr val="lt1"/>
              </a:buClr>
              <a:buSzPts val="2800"/>
              <a:buFont typeface="Avenir"/>
              <a:buNone/>
            </a:pPr>
            <a:r>
              <a:rPr b="1" lang="en-US" sz="5400">
                <a:latin typeface="Avenir"/>
                <a:ea typeface="Avenir"/>
                <a:cs typeface="Avenir"/>
                <a:sym typeface="Avenir"/>
              </a:rPr>
              <a:t> Home Fund  </a:t>
            </a:r>
            <a:endParaRPr/>
          </a:p>
        </p:txBody>
      </p:sp>
      <p:grpSp>
        <p:nvGrpSpPr>
          <p:cNvPr id="501" name="Google Shape;501;g1b853eb6bab_0_255"/>
          <p:cNvGrpSpPr/>
          <p:nvPr/>
        </p:nvGrpSpPr>
        <p:grpSpPr>
          <a:xfrm>
            <a:off x="6103027" y="681628"/>
            <a:ext cx="1562266" cy="1172974"/>
            <a:chOff x="7493121" y="1000124"/>
            <a:chExt cx="1562266" cy="1172974"/>
          </a:xfrm>
        </p:grpSpPr>
        <p:sp>
          <p:nvSpPr>
            <p:cNvPr id="502" name="Google Shape;502;g1b853eb6bab_0_255"/>
            <p:cNvSpPr/>
            <p:nvPr/>
          </p:nvSpPr>
          <p:spPr>
            <a:xfrm>
              <a:off x="7493121" y="1348782"/>
              <a:ext cx="935037" cy="82431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rgbClr val="0057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g1b853eb6bab_0_255"/>
            <p:cNvSpPr/>
            <p:nvPr/>
          </p:nvSpPr>
          <p:spPr>
            <a:xfrm>
              <a:off x="8293221" y="1000124"/>
              <a:ext cx="762166"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rgbClr val="0057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04" name="Google Shape;504;g1b853eb6bab_0_255"/>
          <p:cNvSpPr txBox="1"/>
          <p:nvPr>
            <p:ph idx="1" type="subTitle"/>
          </p:nvPr>
        </p:nvSpPr>
        <p:spPr>
          <a:xfrm>
            <a:off x="6508025" y="2098725"/>
            <a:ext cx="4646400" cy="50718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15000"/>
              </a:lnSpc>
              <a:spcBef>
                <a:spcPts val="0"/>
              </a:spcBef>
              <a:spcAft>
                <a:spcPts val="0"/>
              </a:spcAft>
              <a:buClr>
                <a:srgbClr val="005774"/>
              </a:buClr>
              <a:buSzPct val="55384"/>
              <a:buFont typeface="Avenir"/>
              <a:buNone/>
            </a:pPr>
            <a:r>
              <a:rPr b="1" lang="en-US" sz="3250">
                <a:solidFill>
                  <a:srgbClr val="005774"/>
                </a:solidFill>
                <a:latin typeface="Avenir"/>
                <a:ea typeface="Avenir"/>
                <a:cs typeface="Avenir"/>
                <a:sym typeface="Avenir"/>
              </a:rPr>
              <a:t>Kellie Pederson </a:t>
            </a:r>
            <a:endParaRPr sz="3250"/>
          </a:p>
          <a:p>
            <a:pPr indent="-284956" lvl="0" marL="285750" rtl="0" algn="l">
              <a:lnSpc>
                <a:spcPct val="115000"/>
              </a:lnSpc>
              <a:spcBef>
                <a:spcPts val="1000"/>
              </a:spcBef>
              <a:spcAft>
                <a:spcPts val="0"/>
              </a:spcAft>
              <a:buClr>
                <a:srgbClr val="005774"/>
              </a:buClr>
              <a:buSzPct val="100000"/>
              <a:buFont typeface="Courier New"/>
              <a:buChar char="o"/>
            </a:pPr>
            <a:r>
              <a:rPr lang="en-US" sz="3250">
                <a:solidFill>
                  <a:srgbClr val="005774"/>
                </a:solidFill>
                <a:latin typeface="Avenir"/>
                <a:ea typeface="Avenir"/>
                <a:cs typeface="Avenir"/>
                <a:sym typeface="Avenir"/>
              </a:rPr>
              <a:t>Community Development Educator, UW - Extension</a:t>
            </a:r>
            <a:endParaRPr sz="3250">
              <a:solidFill>
                <a:srgbClr val="005774"/>
              </a:solidFill>
              <a:latin typeface="Avenir"/>
              <a:ea typeface="Avenir"/>
              <a:cs typeface="Avenir"/>
              <a:sym typeface="Avenir"/>
            </a:endParaRPr>
          </a:p>
          <a:p>
            <a:pPr indent="0" lvl="0" marL="0" rtl="0" algn="l">
              <a:lnSpc>
                <a:spcPct val="115000"/>
              </a:lnSpc>
              <a:spcBef>
                <a:spcPts val="0"/>
              </a:spcBef>
              <a:spcAft>
                <a:spcPts val="0"/>
              </a:spcAft>
              <a:buClr>
                <a:schemeClr val="dk1"/>
              </a:buClr>
              <a:buFont typeface="Arial"/>
              <a:buNone/>
            </a:pPr>
            <a:r>
              <a:t/>
            </a:r>
            <a:endParaRPr sz="3250">
              <a:solidFill>
                <a:srgbClr val="005774"/>
              </a:solidFill>
              <a:latin typeface="Avenir"/>
              <a:ea typeface="Avenir"/>
              <a:cs typeface="Avenir"/>
              <a:sym typeface="Avenir"/>
            </a:endParaRPr>
          </a:p>
          <a:p>
            <a:pPr indent="0" lvl="0" marL="0" rtl="0" algn="l">
              <a:lnSpc>
                <a:spcPct val="115000"/>
              </a:lnSpc>
              <a:spcBef>
                <a:spcPts val="0"/>
              </a:spcBef>
              <a:spcAft>
                <a:spcPts val="0"/>
              </a:spcAft>
              <a:buClr>
                <a:schemeClr val="dk1"/>
              </a:buClr>
              <a:buFont typeface="Arial"/>
              <a:buNone/>
            </a:pPr>
            <a:r>
              <a:rPr b="1" lang="en-US" sz="3250">
                <a:solidFill>
                  <a:srgbClr val="005774"/>
                </a:solidFill>
                <a:latin typeface="Avenir"/>
                <a:ea typeface="Avenir"/>
                <a:cs typeface="Avenir"/>
                <a:sym typeface="Avenir"/>
              </a:rPr>
              <a:t>Jennifer Toribio-Warren</a:t>
            </a:r>
            <a:endParaRPr b="1" sz="3250">
              <a:latin typeface="Calibri"/>
              <a:ea typeface="Calibri"/>
              <a:cs typeface="Calibri"/>
              <a:sym typeface="Calibri"/>
            </a:endParaRPr>
          </a:p>
          <a:p>
            <a:pPr indent="-284956" lvl="0" marL="285750" rtl="0" algn="l">
              <a:lnSpc>
                <a:spcPct val="115000"/>
              </a:lnSpc>
              <a:spcBef>
                <a:spcPts val="1000"/>
              </a:spcBef>
              <a:spcAft>
                <a:spcPts val="0"/>
              </a:spcAft>
              <a:buClr>
                <a:srgbClr val="005774"/>
              </a:buClr>
              <a:buSzPct val="100000"/>
              <a:buFont typeface="Courier New"/>
              <a:buChar char="o"/>
            </a:pPr>
            <a:r>
              <a:rPr lang="en-US" sz="3250">
                <a:solidFill>
                  <a:srgbClr val="005774"/>
                </a:solidFill>
                <a:latin typeface="Avenir"/>
                <a:ea typeface="Avenir"/>
                <a:cs typeface="Avenir"/>
                <a:sym typeface="Avenir"/>
              </a:rPr>
              <a:t>Executive Director, Bad River Housing Authority</a:t>
            </a:r>
            <a:endParaRPr sz="3250">
              <a:solidFill>
                <a:srgbClr val="005774"/>
              </a:solidFill>
              <a:latin typeface="Avenir"/>
              <a:ea typeface="Avenir"/>
              <a:cs typeface="Avenir"/>
              <a:sym typeface="Avenir"/>
            </a:endParaRPr>
          </a:p>
          <a:p>
            <a:pPr indent="0" lvl="0" marL="0" rtl="0" algn="l">
              <a:lnSpc>
                <a:spcPct val="115000"/>
              </a:lnSpc>
              <a:spcBef>
                <a:spcPts val="1000"/>
              </a:spcBef>
              <a:spcAft>
                <a:spcPts val="0"/>
              </a:spcAft>
              <a:buClr>
                <a:schemeClr val="dk1"/>
              </a:buClr>
              <a:buSzPct val="33846"/>
              <a:buFont typeface="Arial"/>
              <a:buNone/>
            </a:pPr>
            <a:r>
              <a:rPr b="1" lang="en-US" sz="3250">
                <a:solidFill>
                  <a:srgbClr val="005774"/>
                </a:solidFill>
                <a:latin typeface="Avenir"/>
                <a:ea typeface="Avenir"/>
                <a:cs typeface="Avenir"/>
                <a:sym typeface="Avenir"/>
              </a:rPr>
              <a:t>Brant Kucera</a:t>
            </a:r>
            <a:endParaRPr sz="3250"/>
          </a:p>
          <a:p>
            <a:pPr indent="-342106" lvl="0" marL="457200" rtl="0" algn="l">
              <a:lnSpc>
                <a:spcPct val="115000"/>
              </a:lnSpc>
              <a:spcBef>
                <a:spcPts val="1000"/>
              </a:spcBef>
              <a:spcAft>
                <a:spcPts val="0"/>
              </a:spcAft>
              <a:buClr>
                <a:srgbClr val="005774"/>
              </a:buClr>
              <a:buSzPct val="100000"/>
              <a:buFont typeface="Avenir"/>
              <a:buChar char="o"/>
            </a:pPr>
            <a:r>
              <a:rPr lang="en-US" sz="3250">
                <a:solidFill>
                  <a:srgbClr val="005774"/>
                </a:solidFill>
                <a:latin typeface="Avenir"/>
                <a:ea typeface="Avenir"/>
                <a:cs typeface="Avenir"/>
                <a:sym typeface="Avenir"/>
              </a:rPr>
              <a:t>Administrator, City of Ashland</a:t>
            </a:r>
            <a:endParaRPr b="1" sz="3250">
              <a:solidFill>
                <a:srgbClr val="005774"/>
              </a:solidFill>
              <a:latin typeface="Avenir"/>
              <a:ea typeface="Avenir"/>
              <a:cs typeface="Avenir"/>
              <a:sym typeface="Avenir"/>
            </a:endParaRPr>
          </a:p>
          <a:p>
            <a:pPr indent="0" lvl="0" marL="0" rtl="0" algn="l">
              <a:lnSpc>
                <a:spcPct val="115000"/>
              </a:lnSpc>
              <a:spcBef>
                <a:spcPts val="1000"/>
              </a:spcBef>
              <a:spcAft>
                <a:spcPts val="0"/>
              </a:spcAft>
              <a:buNone/>
            </a:pPr>
            <a:r>
              <a:rPr b="1" lang="en-US" sz="3250">
                <a:solidFill>
                  <a:srgbClr val="005774"/>
                </a:solidFill>
                <a:latin typeface="Avenir"/>
                <a:ea typeface="Avenir"/>
                <a:cs typeface="Avenir"/>
                <a:sym typeface="Avenir"/>
              </a:rPr>
              <a:t>Sheldon Johnson</a:t>
            </a:r>
            <a:endParaRPr sz="3250"/>
          </a:p>
          <a:p>
            <a:pPr indent="-284956" lvl="0" marL="285750" rtl="0" algn="l">
              <a:lnSpc>
                <a:spcPct val="115000"/>
              </a:lnSpc>
              <a:spcBef>
                <a:spcPts val="1000"/>
              </a:spcBef>
              <a:spcAft>
                <a:spcPts val="0"/>
              </a:spcAft>
              <a:buClr>
                <a:srgbClr val="005774"/>
              </a:buClr>
              <a:buSzPct val="100000"/>
              <a:buFont typeface="Courier New"/>
              <a:buChar char="o"/>
            </a:pPr>
            <a:r>
              <a:rPr lang="en-US" sz="3250">
                <a:solidFill>
                  <a:srgbClr val="005774"/>
                </a:solidFill>
                <a:latin typeface="Avenir"/>
                <a:ea typeface="Avenir"/>
                <a:cs typeface="Avenir"/>
                <a:sym typeface="Avenir"/>
              </a:rPr>
              <a:t>Executive Director, </a:t>
            </a:r>
            <a:r>
              <a:rPr lang="en-US" sz="325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29"/>
                  </a:ext>
                </a:extLst>
              </a:rPr>
              <a:t>Northwest Wisconsin Regional Planning Commission</a:t>
            </a:r>
            <a:endParaRPr sz="3250">
              <a:highlight>
                <a:schemeClr val="lt1"/>
              </a:highlight>
            </a:endParaRPr>
          </a:p>
          <a:p>
            <a:pPr indent="-190500" lvl="0" marL="342900" rtl="0" algn="l">
              <a:lnSpc>
                <a:spcPct val="90000"/>
              </a:lnSpc>
              <a:spcBef>
                <a:spcPts val="1000"/>
              </a:spcBef>
              <a:spcAft>
                <a:spcPts val="0"/>
              </a:spcAft>
              <a:buClr>
                <a:schemeClr val="dk1"/>
              </a:buClr>
              <a:buSzPct val="100000"/>
              <a:buFont typeface="Courier New"/>
              <a:buNone/>
            </a:pPr>
            <a:r>
              <a:t/>
            </a:r>
            <a:endParaRPr>
              <a:latin typeface="Arial"/>
              <a:ea typeface="Arial"/>
              <a:cs typeface="Arial"/>
              <a:sym typeface="Arial"/>
            </a:endParaRPr>
          </a:p>
          <a:p>
            <a:pPr indent="-76200" lvl="0" marL="342900" rtl="0" algn="l">
              <a:lnSpc>
                <a:spcPct val="90000"/>
              </a:lnSpc>
              <a:spcBef>
                <a:spcPts val="1000"/>
              </a:spcBef>
              <a:spcAft>
                <a:spcPts val="0"/>
              </a:spcAft>
              <a:buClr>
                <a:schemeClr val="dk1"/>
              </a:buClr>
              <a:buSzPct val="100000"/>
              <a:buFont typeface="Arial"/>
              <a:buNone/>
            </a:pPr>
            <a:r>
              <a:t/>
            </a:r>
            <a:endParaRPr>
              <a:solidFill>
                <a:srgbClr val="005774"/>
              </a:solidFill>
              <a:latin typeface="Avenir"/>
              <a:ea typeface="Avenir"/>
              <a:cs typeface="Avenir"/>
              <a:sym typeface="Avenir"/>
            </a:endParaRPr>
          </a:p>
          <a:p>
            <a:pPr indent="-76200" lvl="0" marL="342900" rtl="0" algn="l">
              <a:lnSpc>
                <a:spcPct val="90000"/>
              </a:lnSpc>
              <a:spcBef>
                <a:spcPts val="1000"/>
              </a:spcBef>
              <a:spcAft>
                <a:spcPts val="0"/>
              </a:spcAft>
              <a:buClr>
                <a:schemeClr val="dk1"/>
              </a:buClr>
              <a:buSzPct val="100000"/>
              <a:buFont typeface="Arial"/>
              <a:buNone/>
            </a:pPr>
            <a:r>
              <a:t/>
            </a:r>
            <a:endParaRPr>
              <a:solidFill>
                <a:srgbClr val="005774"/>
              </a:solidFill>
              <a:latin typeface="Avenir"/>
              <a:ea typeface="Avenir"/>
              <a:cs typeface="Avenir"/>
              <a:sym typeface="Avenir"/>
            </a:endParaRPr>
          </a:p>
          <a:p>
            <a:pPr indent="-76200" lvl="0" marL="342900" rtl="0" algn="l">
              <a:lnSpc>
                <a:spcPct val="90000"/>
              </a:lnSpc>
              <a:spcBef>
                <a:spcPts val="1000"/>
              </a:spcBef>
              <a:spcAft>
                <a:spcPts val="0"/>
              </a:spcAft>
              <a:buClr>
                <a:schemeClr val="dk1"/>
              </a:buClr>
              <a:buSzPct val="100000"/>
              <a:buFont typeface="Arial"/>
              <a:buNone/>
            </a:pPr>
            <a:r>
              <a:t/>
            </a:r>
            <a:endParaRPr>
              <a:solidFill>
                <a:srgbClr val="005774"/>
              </a:solidFill>
              <a:latin typeface="Avenir"/>
              <a:ea typeface="Avenir"/>
              <a:cs typeface="Avenir"/>
              <a:sym typeface="Aveni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8" name="Shape 508"/>
        <p:cNvGrpSpPr/>
        <p:nvPr/>
      </p:nvGrpSpPr>
      <p:grpSpPr>
        <a:xfrm>
          <a:off x="0" y="0"/>
          <a:ext cx="0" cy="0"/>
          <a:chOff x="0" y="0"/>
          <a:chExt cx="0" cy="0"/>
        </a:xfrm>
      </p:grpSpPr>
      <p:sp>
        <p:nvSpPr>
          <p:cNvPr id="509" name="Google Shape;509;g1b853eb6bab_0_26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510" name="Google Shape;510;g1b853eb6bab_0_265"/>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g1b853eb6bab_0_265"/>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g1b853eb6bab_0_265"/>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g1b853eb6bab_0_265"/>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g1b853eb6bab_0_265"/>
          <p:cNvSpPr txBox="1"/>
          <p:nvPr>
            <p:ph type="ctrTitle"/>
          </p:nvPr>
        </p:nvSpPr>
        <p:spPr>
          <a:xfrm>
            <a:off x="862974" y="281813"/>
            <a:ext cx="109254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Pilot Concept #3: Buy-Out, Buy-In Home Fund </a:t>
            </a:r>
            <a:endParaRPr/>
          </a:p>
        </p:txBody>
      </p:sp>
      <p:sp>
        <p:nvSpPr>
          <p:cNvPr id="515" name="Google Shape;515;g1b853eb6bab_0_265"/>
          <p:cNvSpPr txBox="1"/>
          <p:nvPr>
            <p:ph idx="1" type="subTitle"/>
          </p:nvPr>
        </p:nvSpPr>
        <p:spPr>
          <a:xfrm>
            <a:off x="459348" y="1737075"/>
            <a:ext cx="10195800" cy="498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5774"/>
              </a:buClr>
              <a:buSzPts val="2000"/>
              <a:buFont typeface="Avenir"/>
              <a:buNone/>
            </a:pPr>
            <a:r>
              <a:rPr b="1" lang="en-US">
                <a:solidFill>
                  <a:srgbClr val="005774"/>
                </a:solidFill>
                <a:latin typeface="Avenir"/>
                <a:ea typeface="Avenir"/>
                <a:cs typeface="Avenir"/>
                <a:sym typeface="Avenir"/>
              </a:rPr>
              <a:t>What is the challenge we are solving for? </a:t>
            </a:r>
            <a:endParaRPr b="1">
              <a:solidFill>
                <a:srgbClr val="005774"/>
              </a:solidFill>
              <a:latin typeface="Avenir"/>
              <a:ea typeface="Avenir"/>
              <a:cs typeface="Avenir"/>
              <a:sym typeface="Avenir"/>
            </a:endParaRPr>
          </a:p>
          <a:p>
            <a:pPr indent="0" lvl="0" marL="0" rtl="0" algn="l">
              <a:lnSpc>
                <a:spcPct val="90000"/>
              </a:lnSpc>
              <a:spcBef>
                <a:spcPts val="0"/>
              </a:spcBef>
              <a:spcAft>
                <a:spcPts val="0"/>
              </a:spcAft>
              <a:buClr>
                <a:srgbClr val="005774"/>
              </a:buClr>
              <a:buSzPts val="2000"/>
              <a:buFont typeface="Avenir"/>
              <a:buNone/>
            </a:pPr>
            <a:r>
              <a:t/>
            </a:r>
            <a:endParaRPr>
              <a:solidFill>
                <a:srgbClr val="005774"/>
              </a:solidFill>
              <a:latin typeface="Avenir"/>
              <a:ea typeface="Avenir"/>
              <a:cs typeface="Avenir"/>
              <a:sym typeface="Avenir"/>
            </a:endParaRPr>
          </a:p>
          <a:p>
            <a:pPr indent="0" lvl="0" marL="0" rtl="0" algn="l">
              <a:lnSpc>
                <a:spcPct val="90000"/>
              </a:lnSpc>
              <a:spcBef>
                <a:spcPts val="0"/>
              </a:spcBef>
              <a:spcAft>
                <a:spcPts val="0"/>
              </a:spcAft>
              <a:buClr>
                <a:srgbClr val="005774"/>
              </a:buClr>
              <a:buSzPts val="2000"/>
              <a:buFont typeface="Avenir"/>
              <a:buNone/>
            </a:pPr>
            <a:r>
              <a:t/>
            </a:r>
            <a:endParaRPr>
              <a:solidFill>
                <a:srgbClr val="005774"/>
              </a:solidFill>
              <a:latin typeface="Avenir"/>
              <a:ea typeface="Avenir"/>
              <a:cs typeface="Avenir"/>
              <a:sym typeface="Avenir"/>
            </a:endParaRPr>
          </a:p>
          <a:p>
            <a:pPr indent="-381000" lvl="0" marL="457200" rtl="0" algn="l">
              <a:lnSpc>
                <a:spcPct val="95000"/>
              </a:lnSpc>
              <a:spcBef>
                <a:spcPts val="0"/>
              </a:spcBef>
              <a:spcAft>
                <a:spcPts val="0"/>
              </a:spcAft>
              <a:buClr>
                <a:srgbClr val="005774"/>
              </a:buClr>
              <a:buSzPts val="2400"/>
              <a:buFont typeface="Avenir"/>
              <a:buChar char="●"/>
            </a:pPr>
            <a:r>
              <a:rPr lang="en-US">
                <a:solidFill>
                  <a:srgbClr val="005774"/>
                </a:solidFill>
                <a:latin typeface="Avenir"/>
                <a:ea typeface="Avenir"/>
                <a:cs typeface="Avenir"/>
                <a:sym typeface="Avenir"/>
              </a:rPr>
              <a:t>Rising costs in the housing market have made home ownership for working families nearly unattainable.</a:t>
            </a:r>
            <a:endParaRPr>
              <a:solidFill>
                <a:srgbClr val="005774"/>
              </a:solidFill>
              <a:latin typeface="Avenir"/>
              <a:ea typeface="Avenir"/>
              <a:cs typeface="Avenir"/>
              <a:sym typeface="Avenir"/>
            </a:endParaRPr>
          </a:p>
          <a:p>
            <a:pPr indent="0" lvl="0" marL="457200" rtl="0" algn="l">
              <a:spcBef>
                <a:spcPts val="1000"/>
              </a:spcBef>
              <a:spcAft>
                <a:spcPts val="0"/>
              </a:spcAft>
              <a:buNone/>
            </a:pPr>
            <a:r>
              <a:t/>
            </a:r>
            <a:endParaRPr>
              <a:solidFill>
                <a:srgbClr val="005774"/>
              </a:solidFill>
              <a:latin typeface="Avenir"/>
              <a:ea typeface="Avenir"/>
              <a:cs typeface="Avenir"/>
              <a:sym typeface="Avenir"/>
            </a:endParaRPr>
          </a:p>
          <a:p>
            <a:pPr indent="-381000" lvl="0" marL="457200" rtl="0" algn="l">
              <a:spcBef>
                <a:spcPts val="0"/>
              </a:spcBef>
              <a:spcAft>
                <a:spcPts val="0"/>
              </a:spcAft>
              <a:buClr>
                <a:srgbClr val="005774"/>
              </a:buClr>
              <a:buSzPts val="2400"/>
              <a:buFont typeface="Avenir"/>
              <a:buChar char="●"/>
            </a:pPr>
            <a:r>
              <a:rPr lang="en-US">
                <a:solidFill>
                  <a:srgbClr val="005774"/>
                </a:solidFill>
                <a:latin typeface="Avenir"/>
                <a:ea typeface="Avenir"/>
                <a:cs typeface="Avenir"/>
                <a:sym typeface="Avenir"/>
              </a:rPr>
              <a:t>In this “hot market” working families looking to purchase homes cannot compete with the pace of cash offers.</a:t>
            </a:r>
            <a:endParaRPr>
              <a:solidFill>
                <a:srgbClr val="005774"/>
              </a:solidFill>
              <a:latin typeface="Avenir"/>
              <a:ea typeface="Avenir"/>
              <a:cs typeface="Avenir"/>
              <a:sym typeface="Avenir"/>
            </a:endParaRPr>
          </a:p>
          <a:p>
            <a:pPr indent="0" lvl="0" marL="457200" rtl="0" algn="l">
              <a:spcBef>
                <a:spcPts val="0"/>
              </a:spcBef>
              <a:spcAft>
                <a:spcPts val="0"/>
              </a:spcAft>
              <a:buNone/>
            </a:pPr>
            <a:r>
              <a:t/>
            </a:r>
            <a:endParaRPr>
              <a:solidFill>
                <a:srgbClr val="005774"/>
              </a:solidFill>
              <a:latin typeface="Avenir"/>
              <a:ea typeface="Avenir"/>
              <a:cs typeface="Avenir"/>
              <a:sym typeface="Avenir"/>
            </a:endParaRPr>
          </a:p>
          <a:p>
            <a:pPr indent="-381000" lvl="0" marL="457200" rtl="0" algn="l">
              <a:spcBef>
                <a:spcPts val="0"/>
              </a:spcBef>
              <a:spcAft>
                <a:spcPts val="0"/>
              </a:spcAft>
              <a:buClr>
                <a:srgbClr val="005774"/>
              </a:buClr>
              <a:buSzPts val="2400"/>
              <a:buFont typeface="Avenir"/>
              <a:buChar char="●"/>
            </a:pPr>
            <a:r>
              <a:rPr lang="en-US">
                <a:solidFill>
                  <a:srgbClr val="005774"/>
                </a:solidFill>
                <a:latin typeface="Avenir"/>
                <a:ea typeface="Avenir"/>
                <a:cs typeface="Avenir"/>
                <a:sym typeface="Avenir"/>
              </a:rPr>
              <a:t>Fewer housing options exist for working families as homes across     the region are “lost” to the short-term rental market and second home market</a:t>
            </a:r>
            <a:endParaRPr>
              <a:solidFill>
                <a:srgbClr val="005774"/>
              </a:solidFill>
              <a:latin typeface="Avenir"/>
              <a:ea typeface="Avenir"/>
              <a:cs typeface="Avenir"/>
              <a:sym typeface="Avenir"/>
            </a:endParaRPr>
          </a:p>
          <a:p>
            <a:pPr indent="0" lvl="0" marL="457200" rtl="0" algn="l">
              <a:spcBef>
                <a:spcPts val="0"/>
              </a:spcBef>
              <a:spcAft>
                <a:spcPts val="0"/>
              </a:spcAft>
              <a:buNone/>
            </a:pPr>
            <a:r>
              <a:t/>
            </a:r>
            <a:endParaRPr>
              <a:solidFill>
                <a:srgbClr val="1A1A1A"/>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000"/>
              <a:buFont typeface="Arial"/>
              <a:buNone/>
            </a:pPr>
            <a:r>
              <a:t/>
            </a:r>
            <a:endParaRPr b="1" sz="2000">
              <a:solidFill>
                <a:srgbClr val="005774"/>
              </a:solidFill>
              <a:latin typeface="Avenir"/>
              <a:ea typeface="Avenir"/>
              <a:cs typeface="Avenir"/>
              <a:sym typeface="Avenir"/>
            </a:endParaRPr>
          </a:p>
        </p:txBody>
      </p:sp>
      <p:pic>
        <p:nvPicPr>
          <p:cNvPr descr="Screen Shot 2021-12-07 at 12.05.16 PM.png" id="516" name="Google Shape;516;g1b853eb6bab_0_265"/>
          <p:cNvPicPr preferRelativeResize="0"/>
          <p:nvPr/>
        </p:nvPicPr>
        <p:blipFill rotWithShape="1">
          <a:blip r:embed="rId3">
            <a:alphaModFix/>
          </a:blip>
          <a:srcRect b="0" l="0" r="0" t="0"/>
          <a:stretch/>
        </p:blipFill>
        <p:spPr>
          <a:xfrm>
            <a:off x="10074997" y="5061951"/>
            <a:ext cx="2118360" cy="179451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0" name="Shape 520"/>
        <p:cNvGrpSpPr/>
        <p:nvPr/>
      </p:nvGrpSpPr>
      <p:grpSpPr>
        <a:xfrm>
          <a:off x="0" y="0"/>
          <a:ext cx="0" cy="0"/>
          <a:chOff x="0" y="0"/>
          <a:chExt cx="0" cy="0"/>
        </a:xfrm>
      </p:grpSpPr>
      <p:sp>
        <p:nvSpPr>
          <p:cNvPr id="521" name="Google Shape;521;g1b853eb6bab_0_27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522" name="Google Shape;522;g1b853eb6bab_0_276"/>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g1b853eb6bab_0_276"/>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g1b853eb6bab_0_276"/>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g1b853eb6bab_0_276"/>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g1b853eb6bab_0_276"/>
          <p:cNvSpPr txBox="1"/>
          <p:nvPr>
            <p:ph type="ctrTitle"/>
          </p:nvPr>
        </p:nvSpPr>
        <p:spPr>
          <a:xfrm>
            <a:off x="862974" y="281813"/>
            <a:ext cx="109254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Pilot Concept #3: Buy-Out, Buy-In Home Fund </a:t>
            </a:r>
            <a:endParaRPr/>
          </a:p>
        </p:txBody>
      </p:sp>
      <p:pic>
        <p:nvPicPr>
          <p:cNvPr descr="Screen Shot 2021-12-07 at 12.05.16 PM.png" id="527" name="Google Shape;527;g1b853eb6bab_0_276"/>
          <p:cNvPicPr preferRelativeResize="0"/>
          <p:nvPr/>
        </p:nvPicPr>
        <p:blipFill rotWithShape="1">
          <a:blip r:embed="rId3">
            <a:alphaModFix/>
          </a:blip>
          <a:srcRect b="0" l="0" r="0" t="0"/>
          <a:stretch/>
        </p:blipFill>
        <p:spPr>
          <a:xfrm>
            <a:off x="10074997" y="5061951"/>
            <a:ext cx="2118360" cy="1794510"/>
          </a:xfrm>
          <a:prstGeom prst="rect">
            <a:avLst/>
          </a:prstGeom>
          <a:noFill/>
          <a:ln>
            <a:noFill/>
          </a:ln>
        </p:spPr>
      </p:pic>
      <p:sp>
        <p:nvSpPr>
          <p:cNvPr id="528" name="Google Shape;528;g1b853eb6bab_0_276"/>
          <p:cNvSpPr txBox="1"/>
          <p:nvPr>
            <p:ph idx="1" type="subTitle"/>
          </p:nvPr>
        </p:nvSpPr>
        <p:spPr>
          <a:xfrm>
            <a:off x="459350" y="1869275"/>
            <a:ext cx="10647300" cy="498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5774"/>
              </a:buClr>
              <a:buSzPts val="2000"/>
              <a:buFont typeface="Avenir"/>
              <a:buNone/>
            </a:pPr>
            <a:r>
              <a:rPr b="1" lang="en-US" sz="2500">
                <a:solidFill>
                  <a:srgbClr val="005774"/>
                </a:solidFill>
                <a:latin typeface="Avenir"/>
                <a:ea typeface="Avenir"/>
                <a:cs typeface="Avenir"/>
                <a:sym typeface="Avenir"/>
              </a:rPr>
              <a:t>What is the challenge we are solving for? </a:t>
            </a:r>
            <a:endParaRPr b="1" sz="2500">
              <a:solidFill>
                <a:srgbClr val="005774"/>
              </a:solidFill>
              <a:latin typeface="Avenir"/>
              <a:ea typeface="Avenir"/>
              <a:cs typeface="Avenir"/>
              <a:sym typeface="Avenir"/>
            </a:endParaRPr>
          </a:p>
          <a:p>
            <a:pPr indent="0" lvl="0" marL="0" rtl="0" algn="l">
              <a:lnSpc>
                <a:spcPct val="90000"/>
              </a:lnSpc>
              <a:spcBef>
                <a:spcPts val="0"/>
              </a:spcBef>
              <a:spcAft>
                <a:spcPts val="0"/>
              </a:spcAft>
              <a:buClr>
                <a:srgbClr val="005774"/>
              </a:buClr>
              <a:buSzPts val="2000"/>
              <a:buFont typeface="Avenir"/>
              <a:buNone/>
            </a:pPr>
            <a:r>
              <a:t/>
            </a:r>
            <a:endParaRPr>
              <a:solidFill>
                <a:srgbClr val="005774"/>
              </a:solidFill>
              <a:latin typeface="Avenir"/>
              <a:ea typeface="Avenir"/>
              <a:cs typeface="Avenir"/>
              <a:sym typeface="Avenir"/>
            </a:endParaRPr>
          </a:p>
          <a:p>
            <a:pPr indent="0" lvl="0" marL="0" rtl="0" algn="l">
              <a:lnSpc>
                <a:spcPct val="90000"/>
              </a:lnSpc>
              <a:spcBef>
                <a:spcPts val="0"/>
              </a:spcBef>
              <a:spcAft>
                <a:spcPts val="0"/>
              </a:spcAft>
              <a:buClr>
                <a:srgbClr val="005774"/>
              </a:buClr>
              <a:buSzPts val="2000"/>
              <a:buFont typeface="Avenir"/>
              <a:buNone/>
            </a:pPr>
            <a:r>
              <a:t/>
            </a:r>
            <a:endParaRPr>
              <a:solidFill>
                <a:srgbClr val="005774"/>
              </a:solidFill>
              <a:latin typeface="Avenir"/>
              <a:ea typeface="Avenir"/>
              <a:cs typeface="Avenir"/>
              <a:sym typeface="Avenir"/>
            </a:endParaRPr>
          </a:p>
          <a:p>
            <a:pPr indent="-381000" lvl="0" marL="457200" rtl="0" algn="l">
              <a:lnSpc>
                <a:spcPct val="95000"/>
              </a:lnSpc>
              <a:spcBef>
                <a:spcPts val="0"/>
              </a:spcBef>
              <a:spcAft>
                <a:spcPts val="0"/>
              </a:spcAft>
              <a:buClr>
                <a:srgbClr val="005774"/>
              </a:buClr>
              <a:buSzPts val="2400"/>
              <a:buFont typeface="Avenir"/>
              <a:buChar char="●"/>
            </a:pPr>
            <a:r>
              <a:rPr lang="en-US">
                <a:solidFill>
                  <a:srgbClr val="005774"/>
                </a:solidFill>
                <a:latin typeface="Avenir"/>
                <a:ea typeface="Avenir"/>
                <a:cs typeface="Avenir"/>
                <a:sym typeface="Avenir"/>
              </a:rPr>
              <a:t>Local data shows that over the next 5 years, we will see a significant number of homes entering the market as seniors across the region downsize. </a:t>
            </a:r>
            <a:endParaRPr>
              <a:solidFill>
                <a:srgbClr val="005774"/>
              </a:solidFill>
              <a:latin typeface="Avenir"/>
              <a:ea typeface="Avenir"/>
              <a:cs typeface="Avenir"/>
              <a:sym typeface="Avenir"/>
            </a:endParaRPr>
          </a:p>
          <a:p>
            <a:pPr indent="-381000" lvl="1" marL="914400" rtl="0" algn="l">
              <a:lnSpc>
                <a:spcPct val="95000"/>
              </a:lnSpc>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Without intervention, many of these homes will most likely become second homes, further exacerbating regional workforce challenges.</a:t>
            </a:r>
            <a:endParaRPr sz="2400">
              <a:solidFill>
                <a:srgbClr val="005774"/>
              </a:solidFill>
              <a:latin typeface="Avenir"/>
              <a:ea typeface="Avenir"/>
              <a:cs typeface="Avenir"/>
              <a:sym typeface="Avenir"/>
            </a:endParaRPr>
          </a:p>
          <a:p>
            <a:pPr indent="0" lvl="0" marL="914400" rtl="0" algn="l">
              <a:lnSpc>
                <a:spcPct val="95000"/>
              </a:lnSpc>
              <a:spcBef>
                <a:spcPts val="1000"/>
              </a:spcBef>
              <a:spcAft>
                <a:spcPts val="0"/>
              </a:spcAft>
              <a:buNone/>
            </a:pPr>
            <a:r>
              <a:t/>
            </a:r>
            <a:endParaRPr sz="2400">
              <a:solidFill>
                <a:srgbClr val="005774"/>
              </a:solidFill>
              <a:latin typeface="Avenir"/>
              <a:ea typeface="Avenir"/>
              <a:cs typeface="Avenir"/>
              <a:sym typeface="Avenir"/>
            </a:endParaRPr>
          </a:p>
          <a:p>
            <a:pPr indent="0" lvl="0" marL="457200" rtl="0" algn="l">
              <a:lnSpc>
                <a:spcPct val="95000"/>
              </a:lnSpc>
              <a:spcBef>
                <a:spcPts val="1000"/>
              </a:spcBef>
              <a:spcAft>
                <a:spcPts val="0"/>
              </a:spcAft>
              <a:buNone/>
            </a:pPr>
            <a:r>
              <a:t/>
            </a:r>
            <a:endParaRPr>
              <a:solidFill>
                <a:srgbClr val="005774"/>
              </a:solidFill>
              <a:latin typeface="Avenir"/>
              <a:ea typeface="Avenir"/>
              <a:cs typeface="Avenir"/>
              <a:sym typeface="Avenir"/>
            </a:endParaRPr>
          </a:p>
          <a:p>
            <a:pPr indent="0" lvl="0" marL="457200" rtl="0" algn="l">
              <a:spcBef>
                <a:spcPts val="1000"/>
              </a:spcBef>
              <a:spcAft>
                <a:spcPts val="0"/>
              </a:spcAft>
              <a:buNone/>
            </a:pPr>
            <a:r>
              <a:t/>
            </a:r>
            <a:endParaRPr b="1" sz="2000">
              <a:solidFill>
                <a:srgbClr val="005774"/>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000"/>
              <a:buFont typeface="Arial"/>
              <a:buNone/>
            </a:pPr>
            <a:r>
              <a:t/>
            </a:r>
            <a:endParaRPr sz="2100">
              <a:solidFill>
                <a:srgbClr val="1A1A1A"/>
              </a:solidFill>
              <a:latin typeface="Avenir"/>
              <a:ea typeface="Avenir"/>
              <a:cs typeface="Avenir"/>
              <a:sym typeface="Aveni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2" name="Shape 532"/>
        <p:cNvGrpSpPr/>
        <p:nvPr/>
      </p:nvGrpSpPr>
      <p:grpSpPr>
        <a:xfrm>
          <a:off x="0" y="0"/>
          <a:ext cx="0" cy="0"/>
          <a:chOff x="0" y="0"/>
          <a:chExt cx="0" cy="0"/>
        </a:xfrm>
      </p:grpSpPr>
      <p:sp>
        <p:nvSpPr>
          <p:cNvPr id="533" name="Google Shape;533;g1b853eb6bab_0_28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5774"/>
                </a:solidFill>
                <a:latin typeface="Calibri"/>
                <a:ea typeface="Calibri"/>
                <a:cs typeface="Calibri"/>
                <a:sym typeface="Calibri"/>
              </a:rPr>
              <a:t>\</a:t>
            </a:r>
            <a:endParaRPr/>
          </a:p>
        </p:txBody>
      </p:sp>
      <p:sp>
        <p:nvSpPr>
          <p:cNvPr id="534" name="Google Shape;534;g1b853eb6bab_0_287"/>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35" name="Google Shape;535;g1b853eb6bab_0_287"/>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36" name="Google Shape;536;g1b853eb6bab_0_287"/>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37" name="Google Shape;537;g1b853eb6bab_0_287"/>
          <p:cNvSpPr/>
          <p:nvPr/>
        </p:nvSpPr>
        <p:spPr>
          <a:xfrm>
            <a:off x="0" y="0"/>
            <a:ext cx="121920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38" name="Google Shape;538;g1b853eb6bab_0_287"/>
          <p:cNvSpPr txBox="1"/>
          <p:nvPr>
            <p:ph type="ctrTitle"/>
          </p:nvPr>
        </p:nvSpPr>
        <p:spPr>
          <a:xfrm>
            <a:off x="584439" y="281912"/>
            <a:ext cx="9896100" cy="103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Avenir"/>
              <a:buNone/>
            </a:pPr>
            <a:r>
              <a:rPr lang="en-US" sz="4000">
                <a:latin typeface="Avenir"/>
                <a:ea typeface="Avenir"/>
                <a:cs typeface="Avenir"/>
                <a:sym typeface="Avenir"/>
              </a:rPr>
              <a:t>Buy-Out, Buy-In Home Fund  </a:t>
            </a:r>
            <a:endParaRPr/>
          </a:p>
        </p:txBody>
      </p:sp>
      <p:pic>
        <p:nvPicPr>
          <p:cNvPr descr="Screen Shot 2021-12-07 at 12.05.16 PM.png" id="539" name="Google Shape;539;g1b853eb6bab_0_287"/>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
        <p:nvSpPr>
          <p:cNvPr id="540" name="Google Shape;540;g1b853eb6bab_0_287"/>
          <p:cNvSpPr/>
          <p:nvPr/>
        </p:nvSpPr>
        <p:spPr>
          <a:xfrm>
            <a:off x="5981148" y="3181626"/>
            <a:ext cx="220800" cy="673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g1b853eb6bab_0_287"/>
          <p:cNvSpPr txBox="1"/>
          <p:nvPr/>
        </p:nvSpPr>
        <p:spPr>
          <a:xfrm>
            <a:off x="584450" y="2101638"/>
            <a:ext cx="6620700" cy="2170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2600">
                <a:solidFill>
                  <a:srgbClr val="005774"/>
                </a:solidFill>
                <a:latin typeface="Avenir"/>
                <a:ea typeface="Avenir"/>
                <a:cs typeface="Avenir"/>
                <a:sym typeface="Avenir"/>
              </a:rPr>
              <a:t>What does this Pilot do? </a:t>
            </a:r>
            <a:endParaRPr b="1" sz="2600">
              <a:solidFill>
                <a:srgbClr val="005774"/>
              </a:solidFill>
              <a:latin typeface="Avenir"/>
              <a:ea typeface="Avenir"/>
              <a:cs typeface="Avenir"/>
              <a:sym typeface="Avenir"/>
            </a:endParaRPr>
          </a:p>
          <a:p>
            <a:pPr indent="0" lvl="0" marL="0" rtl="0" algn="l">
              <a:lnSpc>
                <a:spcPct val="90000"/>
              </a:lnSpc>
              <a:spcBef>
                <a:spcPts val="0"/>
              </a:spcBef>
              <a:spcAft>
                <a:spcPts val="0"/>
              </a:spcAft>
              <a:buClr>
                <a:srgbClr val="005774"/>
              </a:buClr>
              <a:buSzPts val="2000"/>
              <a:buFont typeface="Avenir"/>
              <a:buNone/>
            </a:pPr>
            <a:r>
              <a:t/>
            </a:r>
            <a:endParaRPr b="1" sz="2200">
              <a:solidFill>
                <a:srgbClr val="005774"/>
              </a:solidFill>
              <a:latin typeface="Avenir"/>
              <a:ea typeface="Avenir"/>
              <a:cs typeface="Avenir"/>
              <a:sym typeface="Avenir"/>
            </a:endParaRPr>
          </a:p>
          <a:p>
            <a:pPr indent="0" lvl="0" marL="0" rtl="0" algn="l">
              <a:lnSpc>
                <a:spcPct val="115000"/>
              </a:lnSpc>
              <a:spcBef>
                <a:spcPts val="0"/>
              </a:spcBef>
              <a:spcAft>
                <a:spcPts val="1000"/>
              </a:spcAft>
              <a:buNone/>
            </a:pPr>
            <a:r>
              <a:rPr b="1" lang="en-US" sz="2600">
                <a:solidFill>
                  <a:srgbClr val="005774"/>
                </a:solidFill>
                <a:latin typeface="Avenir"/>
                <a:ea typeface="Avenir"/>
                <a:cs typeface="Avenir"/>
                <a:sym typeface="Avenir"/>
              </a:rPr>
              <a:t>The BOBI Home Fund will acquire homes and subsidize the sale of these homes to working families.</a:t>
            </a:r>
            <a:endParaRPr b="1">
              <a:solidFill>
                <a:srgbClr val="005774"/>
              </a:solidFill>
              <a:latin typeface="Avenir"/>
              <a:ea typeface="Avenir"/>
              <a:cs typeface="Avenir"/>
              <a:sym typeface="Avenir"/>
            </a:endParaRPr>
          </a:p>
        </p:txBody>
      </p:sp>
      <p:pic>
        <p:nvPicPr>
          <p:cNvPr descr="iStock-544735384.jpg" id="542" name="Google Shape;542;g1b853eb6bab_0_287"/>
          <p:cNvPicPr preferRelativeResize="0"/>
          <p:nvPr/>
        </p:nvPicPr>
        <p:blipFill rotWithShape="1">
          <a:blip r:embed="rId4">
            <a:alphaModFix/>
          </a:blip>
          <a:srcRect b="0" l="0" r="0" t="0"/>
          <a:stretch/>
        </p:blipFill>
        <p:spPr>
          <a:xfrm>
            <a:off x="8298363" y="1660425"/>
            <a:ext cx="3862960" cy="3052613"/>
          </a:xfrm>
          <a:prstGeom prst="rect">
            <a:avLst/>
          </a:prstGeom>
          <a:noFill/>
          <a:ln cap="flat" cmpd="sng" w="57150">
            <a:solidFill>
              <a:srgbClr val="005774"/>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6" name="Shape 546"/>
        <p:cNvGrpSpPr/>
        <p:nvPr/>
      </p:nvGrpSpPr>
      <p:grpSpPr>
        <a:xfrm>
          <a:off x="0" y="0"/>
          <a:ext cx="0" cy="0"/>
          <a:chOff x="0" y="0"/>
          <a:chExt cx="0" cy="0"/>
        </a:xfrm>
      </p:grpSpPr>
      <p:sp>
        <p:nvSpPr>
          <p:cNvPr id="547" name="Google Shape;547;g1b853eb6bab_0_30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5774"/>
                </a:solidFill>
                <a:latin typeface="Calibri"/>
                <a:ea typeface="Calibri"/>
                <a:cs typeface="Calibri"/>
                <a:sym typeface="Calibri"/>
              </a:rPr>
              <a:t>\</a:t>
            </a:r>
            <a:endParaRPr/>
          </a:p>
        </p:txBody>
      </p:sp>
      <p:sp>
        <p:nvSpPr>
          <p:cNvPr id="548" name="Google Shape;548;g1b853eb6bab_0_300"/>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49" name="Google Shape;549;g1b853eb6bab_0_300"/>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50" name="Google Shape;550;g1b853eb6bab_0_300"/>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51" name="Google Shape;551;g1b853eb6bab_0_300"/>
          <p:cNvSpPr/>
          <p:nvPr/>
        </p:nvSpPr>
        <p:spPr>
          <a:xfrm>
            <a:off x="0" y="0"/>
            <a:ext cx="121920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52" name="Google Shape;552;g1b853eb6bab_0_300"/>
          <p:cNvSpPr txBox="1"/>
          <p:nvPr>
            <p:ph type="ctrTitle"/>
          </p:nvPr>
        </p:nvSpPr>
        <p:spPr>
          <a:xfrm>
            <a:off x="584439" y="281912"/>
            <a:ext cx="9896100" cy="103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Avenir"/>
              <a:buNone/>
            </a:pPr>
            <a:r>
              <a:rPr lang="en-US" sz="4000">
                <a:latin typeface="Avenir"/>
                <a:ea typeface="Avenir"/>
                <a:cs typeface="Avenir"/>
                <a:sym typeface="Avenir"/>
              </a:rPr>
              <a:t>Buy-Out, Buy-In Home Fund  </a:t>
            </a:r>
            <a:endParaRPr/>
          </a:p>
        </p:txBody>
      </p:sp>
      <p:pic>
        <p:nvPicPr>
          <p:cNvPr descr="Screen Shot 2021-12-07 at 12.05.16 PM.png" id="553" name="Google Shape;553;g1b853eb6bab_0_300"/>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
        <p:nvSpPr>
          <p:cNvPr id="554" name="Google Shape;554;g1b853eb6bab_0_300"/>
          <p:cNvSpPr/>
          <p:nvPr/>
        </p:nvSpPr>
        <p:spPr>
          <a:xfrm>
            <a:off x="5981148" y="3181626"/>
            <a:ext cx="220800" cy="673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g1b853eb6bab_0_300"/>
          <p:cNvSpPr txBox="1"/>
          <p:nvPr/>
        </p:nvSpPr>
        <p:spPr>
          <a:xfrm>
            <a:off x="669500" y="2064150"/>
            <a:ext cx="10019100" cy="3626700"/>
          </a:xfrm>
          <a:prstGeom prst="rect">
            <a:avLst/>
          </a:prstGeom>
          <a:noFill/>
          <a:ln>
            <a:noFill/>
          </a:ln>
        </p:spPr>
        <p:txBody>
          <a:bodyPr anchorCtr="0" anchor="t" bIns="91425" lIns="91425" spcFirstLastPara="1" rIns="91425" wrap="square" tIns="91425">
            <a:spAutoFit/>
          </a:bodyPr>
          <a:lstStyle/>
          <a:p>
            <a:pPr indent="0" lvl="0" marL="0" rtl="0" algn="l">
              <a:spcBef>
                <a:spcPts val="667"/>
              </a:spcBef>
              <a:spcAft>
                <a:spcPts val="0"/>
              </a:spcAft>
              <a:buNone/>
            </a:pPr>
            <a:r>
              <a:rPr b="1" lang="en-US" sz="2500">
                <a:solidFill>
                  <a:srgbClr val="005774"/>
                </a:solidFill>
                <a:latin typeface="Avenir"/>
                <a:ea typeface="Avenir"/>
                <a:cs typeface="Avenir"/>
                <a:sym typeface="Avenir"/>
              </a:rPr>
              <a:t>Home Acquisition Opportunities:</a:t>
            </a:r>
            <a:endParaRPr b="1" sz="2500">
              <a:solidFill>
                <a:srgbClr val="005774"/>
              </a:solidFill>
              <a:latin typeface="Avenir"/>
              <a:ea typeface="Avenir"/>
              <a:cs typeface="Avenir"/>
              <a:sym typeface="Avenir"/>
            </a:endParaRPr>
          </a:p>
          <a:p>
            <a:pPr indent="0" lvl="0" marL="457200" rtl="0" algn="l">
              <a:spcBef>
                <a:spcPts val="667"/>
              </a:spcBef>
              <a:spcAft>
                <a:spcPts val="0"/>
              </a:spcAft>
              <a:buNone/>
            </a:pPr>
            <a:r>
              <a:t/>
            </a:r>
            <a:endParaRPr sz="2500">
              <a:solidFill>
                <a:srgbClr val="005774"/>
              </a:solidFill>
              <a:latin typeface="Avenir"/>
              <a:ea typeface="Avenir"/>
              <a:cs typeface="Avenir"/>
              <a:sym typeface="Avenir"/>
            </a:endParaRPr>
          </a:p>
          <a:p>
            <a:pPr indent="-387350" lvl="0" marL="457200" rtl="0" algn="l">
              <a:spcBef>
                <a:spcPts val="0"/>
              </a:spcBef>
              <a:spcAft>
                <a:spcPts val="0"/>
              </a:spcAft>
              <a:buClr>
                <a:srgbClr val="005774"/>
              </a:buClr>
              <a:buSzPts val="2500"/>
              <a:buFont typeface="Avenir"/>
              <a:buChar char="●"/>
            </a:pPr>
            <a:r>
              <a:rPr lang="en-US" sz="2500">
                <a:solidFill>
                  <a:srgbClr val="005774"/>
                </a:solidFill>
                <a:latin typeface="Avenir"/>
                <a:ea typeface="Avenir"/>
                <a:cs typeface="Avenir"/>
                <a:sym typeface="Avenir"/>
              </a:rPr>
              <a:t>Work with current homeowners interested in selling/downsizing</a:t>
            </a:r>
            <a:endParaRPr sz="2500">
              <a:solidFill>
                <a:srgbClr val="005774"/>
              </a:solidFill>
              <a:latin typeface="Avenir"/>
              <a:ea typeface="Avenir"/>
              <a:cs typeface="Avenir"/>
              <a:sym typeface="Avenir"/>
            </a:endParaRPr>
          </a:p>
          <a:p>
            <a:pPr indent="-387350" lvl="1" marL="914400" rtl="0" algn="l">
              <a:lnSpc>
                <a:spcPct val="85000"/>
              </a:lnSpc>
              <a:spcBef>
                <a:spcPts val="0"/>
              </a:spcBef>
              <a:spcAft>
                <a:spcPts val="0"/>
              </a:spcAft>
              <a:buClr>
                <a:srgbClr val="005774"/>
              </a:buClr>
              <a:buSzPts val="2500"/>
              <a:buFont typeface="Avenir"/>
              <a:buChar char="○"/>
            </a:pPr>
            <a:r>
              <a:rPr lang="en-US" sz="2500">
                <a:solidFill>
                  <a:srgbClr val="005774"/>
                </a:solidFill>
                <a:latin typeface="Avenir"/>
                <a:ea typeface="Avenir"/>
                <a:cs typeface="Avenir"/>
                <a:sym typeface="Avenir"/>
              </a:rPr>
              <a:t>These homes could be donated, or purchased at or below market rate to the BOBI Home Fund</a:t>
            </a:r>
            <a:endParaRPr sz="2500">
              <a:solidFill>
                <a:srgbClr val="005774"/>
              </a:solidFill>
              <a:latin typeface="Avenir"/>
              <a:ea typeface="Avenir"/>
              <a:cs typeface="Avenir"/>
              <a:sym typeface="Avenir"/>
            </a:endParaRPr>
          </a:p>
          <a:p>
            <a:pPr indent="-387350" lvl="0" marL="457200" rtl="0" algn="l">
              <a:spcBef>
                <a:spcPts val="0"/>
              </a:spcBef>
              <a:spcAft>
                <a:spcPts val="0"/>
              </a:spcAft>
              <a:buClr>
                <a:srgbClr val="005774"/>
              </a:buClr>
              <a:buSzPts val="2500"/>
              <a:buFont typeface="Avenir"/>
              <a:buChar char="●"/>
            </a:pPr>
            <a:r>
              <a:rPr lang="en-US" sz="2500">
                <a:solidFill>
                  <a:srgbClr val="005774"/>
                </a:solidFill>
                <a:latin typeface="Avenir"/>
                <a:ea typeface="Avenir"/>
                <a:cs typeface="Avenir"/>
                <a:sym typeface="Avenir"/>
              </a:rPr>
              <a:t>Work with municipal partners to capture tax-delinquent properties</a:t>
            </a:r>
            <a:endParaRPr sz="2500">
              <a:solidFill>
                <a:srgbClr val="005774"/>
              </a:solidFill>
              <a:latin typeface="Avenir"/>
              <a:ea typeface="Avenir"/>
              <a:cs typeface="Avenir"/>
              <a:sym typeface="Avenir"/>
            </a:endParaRPr>
          </a:p>
          <a:p>
            <a:pPr indent="-387350" lvl="1" marL="914400" rtl="0" algn="l">
              <a:spcBef>
                <a:spcPts val="0"/>
              </a:spcBef>
              <a:spcAft>
                <a:spcPts val="0"/>
              </a:spcAft>
              <a:buClr>
                <a:srgbClr val="005774"/>
              </a:buClr>
              <a:buSzPts val="2500"/>
              <a:buFont typeface="Avenir"/>
              <a:buChar char="○"/>
            </a:pPr>
            <a:r>
              <a:rPr lang="en-US" sz="2500">
                <a:solidFill>
                  <a:srgbClr val="005774"/>
                </a:solidFill>
                <a:latin typeface="Avenir"/>
                <a:ea typeface="Avenir"/>
                <a:cs typeface="Avenir"/>
                <a:sym typeface="Avenir"/>
              </a:rPr>
              <a:t>Repair homes as needed</a:t>
            </a:r>
            <a:endParaRPr sz="2500">
              <a:solidFill>
                <a:srgbClr val="005774"/>
              </a:solidFill>
              <a:latin typeface="Avenir"/>
              <a:ea typeface="Avenir"/>
              <a:cs typeface="Avenir"/>
              <a:sym typeface="Avenir"/>
            </a:endParaRPr>
          </a:p>
          <a:p>
            <a:pPr indent="-387350" lvl="1" marL="914400" rtl="0" algn="l">
              <a:spcBef>
                <a:spcPts val="0"/>
              </a:spcBef>
              <a:spcAft>
                <a:spcPts val="0"/>
              </a:spcAft>
              <a:buClr>
                <a:srgbClr val="005774"/>
              </a:buClr>
              <a:buSzPts val="2500"/>
              <a:buFont typeface="Avenir"/>
              <a:buChar char="○"/>
            </a:pPr>
            <a:r>
              <a:rPr lang="en-US" sz="2500">
                <a:solidFill>
                  <a:srgbClr val="005774"/>
                </a:solidFill>
                <a:latin typeface="Avenir"/>
                <a:ea typeface="Avenir"/>
                <a:cs typeface="Avenir"/>
                <a:sym typeface="Avenir"/>
              </a:rPr>
              <a:t>Convert homes to duplex/triplex where feasible </a:t>
            </a:r>
            <a:endParaRPr sz="2500">
              <a:solidFill>
                <a:srgbClr val="005774"/>
              </a:solidFill>
              <a:latin typeface="Avenir"/>
              <a:ea typeface="Avenir"/>
              <a:cs typeface="Avenir"/>
              <a:sym typeface="Avenir"/>
            </a:endParaRPr>
          </a:p>
          <a:p>
            <a:pPr indent="0" lvl="0" marL="0" rtl="0" algn="l">
              <a:spcBef>
                <a:spcPts val="667"/>
              </a:spcBef>
              <a:spcAft>
                <a:spcPts val="0"/>
              </a:spcAft>
              <a:buNone/>
            </a:pPr>
            <a:r>
              <a:t/>
            </a:r>
            <a:endParaRPr b="1" sz="2000">
              <a:solidFill>
                <a:srgbClr val="005774"/>
              </a:solidFill>
              <a:latin typeface="Avenir"/>
              <a:ea typeface="Avenir"/>
              <a:cs typeface="Avenir"/>
              <a:sym typeface="Aveni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9" name="Shape 559"/>
        <p:cNvGrpSpPr/>
        <p:nvPr/>
      </p:nvGrpSpPr>
      <p:grpSpPr>
        <a:xfrm>
          <a:off x="0" y="0"/>
          <a:ext cx="0" cy="0"/>
          <a:chOff x="0" y="0"/>
          <a:chExt cx="0" cy="0"/>
        </a:xfrm>
      </p:grpSpPr>
      <p:sp>
        <p:nvSpPr>
          <p:cNvPr id="560" name="Google Shape;560;g1b853eb6bab_0_3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5774"/>
                </a:solidFill>
                <a:latin typeface="Calibri"/>
                <a:ea typeface="Calibri"/>
                <a:cs typeface="Calibri"/>
                <a:sym typeface="Calibri"/>
              </a:rPr>
              <a:t>\</a:t>
            </a:r>
            <a:endParaRPr/>
          </a:p>
        </p:txBody>
      </p:sp>
      <p:sp>
        <p:nvSpPr>
          <p:cNvPr id="561" name="Google Shape;561;g1b853eb6bab_0_312"/>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62" name="Google Shape;562;g1b853eb6bab_0_312"/>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63" name="Google Shape;563;g1b853eb6bab_0_312"/>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64" name="Google Shape;564;g1b853eb6bab_0_312"/>
          <p:cNvSpPr/>
          <p:nvPr/>
        </p:nvSpPr>
        <p:spPr>
          <a:xfrm>
            <a:off x="0" y="0"/>
            <a:ext cx="122949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65" name="Google Shape;565;g1b853eb6bab_0_312"/>
          <p:cNvSpPr txBox="1"/>
          <p:nvPr>
            <p:ph type="ctrTitle"/>
          </p:nvPr>
        </p:nvSpPr>
        <p:spPr>
          <a:xfrm>
            <a:off x="584439" y="281912"/>
            <a:ext cx="9896100" cy="103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Avenir"/>
              <a:buNone/>
            </a:pPr>
            <a:r>
              <a:rPr lang="en-US" sz="4000">
                <a:latin typeface="Avenir"/>
                <a:ea typeface="Avenir"/>
                <a:cs typeface="Avenir"/>
                <a:sym typeface="Avenir"/>
              </a:rPr>
              <a:t>Buy-Out, Buy-In Home Fund </a:t>
            </a:r>
            <a:endParaRPr/>
          </a:p>
        </p:txBody>
      </p:sp>
      <p:pic>
        <p:nvPicPr>
          <p:cNvPr descr="Screen Shot 2021-12-07 at 12.05.16 PM.png" id="566" name="Google Shape;566;g1b853eb6bab_0_312"/>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
        <p:nvSpPr>
          <p:cNvPr id="567" name="Google Shape;567;g1b853eb6bab_0_312"/>
          <p:cNvSpPr/>
          <p:nvPr/>
        </p:nvSpPr>
        <p:spPr>
          <a:xfrm>
            <a:off x="5981148" y="3181626"/>
            <a:ext cx="220800" cy="673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g1b853eb6bab_0_312"/>
          <p:cNvSpPr txBox="1"/>
          <p:nvPr/>
        </p:nvSpPr>
        <p:spPr>
          <a:xfrm>
            <a:off x="182250" y="1712675"/>
            <a:ext cx="76554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rgbClr val="005774"/>
                </a:solidFill>
                <a:latin typeface="Avenir"/>
                <a:ea typeface="Avenir"/>
                <a:cs typeface="Avenir"/>
                <a:sym typeface="Avenir"/>
              </a:rPr>
              <a:t>Home Ownership Model:</a:t>
            </a:r>
            <a:endParaRPr b="1" sz="2400">
              <a:solidFill>
                <a:srgbClr val="005774"/>
              </a:solidFill>
              <a:latin typeface="Avenir"/>
              <a:ea typeface="Avenir"/>
              <a:cs typeface="Avenir"/>
              <a:sym typeface="Avenir"/>
            </a:endParaRPr>
          </a:p>
          <a:p>
            <a:pPr indent="0" lvl="0" marL="0" rtl="0" algn="l">
              <a:spcBef>
                <a:spcPts val="0"/>
              </a:spcBef>
              <a:spcAft>
                <a:spcPts val="0"/>
              </a:spcAft>
              <a:buNone/>
            </a:pPr>
            <a:r>
              <a:t/>
            </a:r>
            <a:endParaRPr sz="2400">
              <a:solidFill>
                <a:srgbClr val="005774"/>
              </a:solidFill>
              <a:latin typeface="Avenir"/>
              <a:ea typeface="Avenir"/>
              <a:cs typeface="Avenir"/>
              <a:sym typeface="Avenir"/>
            </a:endParaRPr>
          </a:p>
          <a:p>
            <a:pPr indent="-381000" lvl="0" marL="4572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Income qualified-buyers (local residents making 60%-120% of Median Income) would enroll in the BOBI program</a:t>
            </a:r>
            <a:endParaRPr sz="2400">
              <a:solidFill>
                <a:srgbClr val="005774"/>
              </a:solidFill>
              <a:latin typeface="Avenir"/>
              <a:ea typeface="Avenir"/>
              <a:cs typeface="Avenir"/>
              <a:sym typeface="Avenir"/>
            </a:endParaRPr>
          </a:p>
          <a:p>
            <a:pPr indent="0" lvl="0" marL="0" rtl="0" algn="l">
              <a:spcBef>
                <a:spcPts val="0"/>
              </a:spcBef>
              <a:spcAft>
                <a:spcPts val="0"/>
              </a:spcAft>
              <a:buNone/>
            </a:pPr>
            <a:r>
              <a:t/>
            </a:r>
            <a:endParaRPr sz="2400">
              <a:solidFill>
                <a:srgbClr val="005774"/>
              </a:solidFill>
              <a:latin typeface="Avenir"/>
              <a:ea typeface="Avenir"/>
              <a:cs typeface="Avenir"/>
              <a:sym typeface="Avenir"/>
            </a:endParaRPr>
          </a:p>
          <a:p>
            <a:pPr indent="-381000" lvl="0" marL="4572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BOBI homes would be sold to these income-qualified buyers at a subsidized rate,  based on income</a:t>
            </a:r>
            <a:endParaRPr sz="2400">
              <a:solidFill>
                <a:srgbClr val="005774"/>
              </a:solidFill>
              <a:latin typeface="Avenir"/>
              <a:ea typeface="Avenir"/>
              <a:cs typeface="Avenir"/>
              <a:sym typeface="Avenir"/>
            </a:endParaRPr>
          </a:p>
          <a:p>
            <a:pPr indent="-381000" lvl="1" marL="914400" rtl="0" algn="l">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Income qualified-buyers would purchase homes use existing low-interest, mortgage products</a:t>
            </a:r>
            <a:endParaRPr b="1" sz="2400">
              <a:solidFill>
                <a:srgbClr val="005774"/>
              </a:solidFill>
              <a:latin typeface="Avenir"/>
              <a:ea typeface="Avenir"/>
              <a:cs typeface="Avenir"/>
              <a:sym typeface="Avenir"/>
            </a:endParaRPr>
          </a:p>
        </p:txBody>
      </p:sp>
      <p:pic>
        <p:nvPicPr>
          <p:cNvPr id="569" name="Google Shape;569;g1b853eb6bab_0_312"/>
          <p:cNvPicPr preferRelativeResize="0"/>
          <p:nvPr/>
        </p:nvPicPr>
        <p:blipFill rotWithShape="1">
          <a:blip r:embed="rId4">
            <a:alphaModFix/>
          </a:blip>
          <a:srcRect b="8416" l="0" r="20961" t="8416"/>
          <a:stretch/>
        </p:blipFill>
        <p:spPr>
          <a:xfrm>
            <a:off x="7854525" y="1590600"/>
            <a:ext cx="4345098" cy="3045123"/>
          </a:xfrm>
          <a:prstGeom prst="rect">
            <a:avLst/>
          </a:prstGeom>
          <a:noFill/>
          <a:ln cap="flat" cmpd="sng" w="57150">
            <a:solidFill>
              <a:srgbClr val="005774"/>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g1aea3058a18_5_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g1aea3058a18_5_1"/>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g1aea3058a18_5_1"/>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g1aea3058a18_5_1"/>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g1aea3058a18_5_1"/>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g1aea3058a18_5_1"/>
          <p:cNvSpPr txBox="1"/>
          <p:nvPr>
            <p:ph type="ctrTitle"/>
          </p:nvPr>
        </p:nvSpPr>
        <p:spPr>
          <a:xfrm>
            <a:off x="718456" y="381624"/>
            <a:ext cx="98961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Opening Question: </a:t>
            </a:r>
            <a:endParaRPr/>
          </a:p>
        </p:txBody>
      </p:sp>
      <p:pic>
        <p:nvPicPr>
          <p:cNvPr descr="Screen Shot 2021-12-07 at 12.05.16 PM.png" id="130" name="Google Shape;130;g1aea3058a18_5_1"/>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pic>
        <p:nvPicPr>
          <p:cNvPr descr="Clipboard with solid fill" id="131" name="Google Shape;131;g1aea3058a18_5_1"/>
          <p:cNvPicPr preferRelativeResize="0"/>
          <p:nvPr/>
        </p:nvPicPr>
        <p:blipFill rotWithShape="1">
          <a:blip r:embed="rId4">
            <a:alphaModFix/>
          </a:blip>
          <a:srcRect b="0" l="0" r="0" t="0"/>
          <a:stretch/>
        </p:blipFill>
        <p:spPr>
          <a:xfrm>
            <a:off x="4187372" y="2608943"/>
            <a:ext cx="3209471" cy="3209471"/>
          </a:xfrm>
          <a:prstGeom prst="rect">
            <a:avLst/>
          </a:prstGeom>
          <a:noFill/>
          <a:ln>
            <a:noFill/>
          </a:ln>
        </p:spPr>
      </p:pic>
      <p:pic>
        <p:nvPicPr>
          <p:cNvPr descr="Checkmark with solid fill" id="132" name="Google Shape;132;g1aea3058a18_5_1"/>
          <p:cNvPicPr preferRelativeResize="0"/>
          <p:nvPr/>
        </p:nvPicPr>
        <p:blipFill rotWithShape="1">
          <a:blip r:embed="rId5">
            <a:alphaModFix/>
          </a:blip>
          <a:srcRect b="0" l="0" r="0" t="0"/>
          <a:stretch/>
        </p:blipFill>
        <p:spPr>
          <a:xfrm>
            <a:off x="5402943" y="3797300"/>
            <a:ext cx="914400" cy="914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3" name="Shape 573"/>
        <p:cNvGrpSpPr/>
        <p:nvPr/>
      </p:nvGrpSpPr>
      <p:grpSpPr>
        <a:xfrm>
          <a:off x="0" y="0"/>
          <a:ext cx="0" cy="0"/>
          <a:chOff x="0" y="0"/>
          <a:chExt cx="0" cy="0"/>
        </a:xfrm>
      </p:grpSpPr>
      <p:sp>
        <p:nvSpPr>
          <p:cNvPr id="574" name="Google Shape;574;g1b853eb6bab_0_3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5774"/>
                </a:solidFill>
                <a:latin typeface="Calibri"/>
                <a:ea typeface="Calibri"/>
                <a:cs typeface="Calibri"/>
                <a:sym typeface="Calibri"/>
              </a:rPr>
              <a:t>\</a:t>
            </a:r>
            <a:endParaRPr/>
          </a:p>
        </p:txBody>
      </p:sp>
      <p:sp>
        <p:nvSpPr>
          <p:cNvPr id="575" name="Google Shape;575;g1b853eb6bab_0_325"/>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76" name="Google Shape;576;g1b853eb6bab_0_325"/>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77" name="Google Shape;577;g1b853eb6bab_0_325"/>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78" name="Google Shape;578;g1b853eb6bab_0_325"/>
          <p:cNvSpPr/>
          <p:nvPr/>
        </p:nvSpPr>
        <p:spPr>
          <a:xfrm>
            <a:off x="-6425" y="0"/>
            <a:ext cx="122745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79" name="Google Shape;579;g1b853eb6bab_0_325"/>
          <p:cNvSpPr txBox="1"/>
          <p:nvPr>
            <p:ph type="ctrTitle"/>
          </p:nvPr>
        </p:nvSpPr>
        <p:spPr>
          <a:xfrm>
            <a:off x="584439" y="281912"/>
            <a:ext cx="9896100" cy="103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Avenir"/>
              <a:buNone/>
            </a:pPr>
            <a:r>
              <a:rPr lang="en-US" sz="4000">
                <a:latin typeface="Avenir"/>
                <a:ea typeface="Avenir"/>
                <a:cs typeface="Avenir"/>
                <a:sym typeface="Avenir"/>
              </a:rPr>
              <a:t>Buy-Out, Buy-In Home Fund </a:t>
            </a:r>
            <a:endParaRPr/>
          </a:p>
        </p:txBody>
      </p:sp>
      <p:pic>
        <p:nvPicPr>
          <p:cNvPr descr="Screen Shot 2021-12-07 at 12.05.16 PM.png" id="580" name="Google Shape;580;g1b853eb6bab_0_325"/>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
        <p:nvSpPr>
          <p:cNvPr id="581" name="Google Shape;581;g1b853eb6bab_0_325"/>
          <p:cNvSpPr/>
          <p:nvPr/>
        </p:nvSpPr>
        <p:spPr>
          <a:xfrm>
            <a:off x="5981148" y="3181626"/>
            <a:ext cx="220800" cy="673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g1b853eb6bab_0_325"/>
          <p:cNvSpPr txBox="1"/>
          <p:nvPr/>
        </p:nvSpPr>
        <p:spPr>
          <a:xfrm>
            <a:off x="374225" y="1894875"/>
            <a:ext cx="8450400" cy="459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400">
                <a:solidFill>
                  <a:srgbClr val="005774"/>
                </a:solidFill>
                <a:latin typeface="Avenir"/>
                <a:ea typeface="Avenir"/>
                <a:cs typeface="Avenir"/>
                <a:sym typeface="Avenir"/>
              </a:rPr>
              <a:t>Mechanics of the BOBI Home Fund:</a:t>
            </a:r>
            <a:endParaRPr b="1" sz="2400">
              <a:solidFill>
                <a:srgbClr val="005774"/>
              </a:solidFill>
              <a:latin typeface="Avenir"/>
              <a:ea typeface="Avenir"/>
              <a:cs typeface="Avenir"/>
              <a:sym typeface="Avenir"/>
            </a:endParaRPr>
          </a:p>
          <a:p>
            <a:pPr indent="-381000" lvl="0" marL="457200" rtl="0" algn="l">
              <a:lnSpc>
                <a:spcPct val="115000"/>
              </a:lnSpc>
              <a:spcBef>
                <a:spcPts val="100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The fund will be generated and maintained through charitable gifts, grant dollars and matching funding from state and federal agencies.</a:t>
            </a:r>
            <a:endParaRPr sz="2400">
              <a:solidFill>
                <a:srgbClr val="005774"/>
              </a:solidFill>
              <a:latin typeface="Avenir"/>
              <a:ea typeface="Avenir"/>
              <a:cs typeface="Avenir"/>
              <a:sym typeface="Avenir"/>
            </a:endParaRPr>
          </a:p>
          <a:p>
            <a:pPr indent="-381000" lvl="0" marL="457200" rtl="0" algn="l">
              <a:lnSpc>
                <a:spcPct val="115000"/>
              </a:lnSpc>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Based on the land trust model, BOBI homes would be deed-restricted, to maintain long-term affordability.</a:t>
            </a:r>
            <a:endParaRPr sz="2400">
              <a:solidFill>
                <a:srgbClr val="005774"/>
              </a:solidFill>
              <a:latin typeface="Avenir"/>
              <a:ea typeface="Avenir"/>
              <a:cs typeface="Avenir"/>
              <a:sym typeface="Avenir"/>
            </a:endParaRPr>
          </a:p>
          <a:p>
            <a:pPr indent="-381000" lvl="0" marL="457200" rtl="0" algn="l">
              <a:lnSpc>
                <a:spcPct val="115000"/>
              </a:lnSpc>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BOBI Homeowners needing to sell their homes, would sell them back to the program with limited-equity gains. (Approx 2% annually)</a:t>
            </a:r>
            <a:endParaRPr sz="2400">
              <a:solidFill>
                <a:srgbClr val="005774"/>
              </a:solidFill>
              <a:latin typeface="Avenir"/>
              <a:ea typeface="Avenir"/>
              <a:cs typeface="Avenir"/>
              <a:sym typeface="Avenir"/>
            </a:endParaRPr>
          </a:p>
          <a:p>
            <a:pPr indent="0" lvl="0" marL="457200" rtl="0" algn="l">
              <a:lnSpc>
                <a:spcPct val="115000"/>
              </a:lnSpc>
              <a:spcBef>
                <a:spcPts val="667"/>
              </a:spcBef>
              <a:spcAft>
                <a:spcPts val="0"/>
              </a:spcAft>
              <a:buNone/>
            </a:pPr>
            <a:r>
              <a:t/>
            </a:r>
            <a:endParaRPr sz="2400">
              <a:solidFill>
                <a:srgbClr val="1A1A1A"/>
              </a:solidFill>
              <a:latin typeface="Avenir"/>
              <a:ea typeface="Avenir"/>
              <a:cs typeface="Avenir"/>
              <a:sym typeface="Avenir"/>
            </a:endParaRPr>
          </a:p>
        </p:txBody>
      </p:sp>
      <p:pic>
        <p:nvPicPr>
          <p:cNvPr id="583" name="Google Shape;583;g1b853eb6bab_0_325"/>
          <p:cNvPicPr preferRelativeResize="0"/>
          <p:nvPr/>
        </p:nvPicPr>
        <p:blipFill rotWithShape="1">
          <a:blip r:embed="rId4">
            <a:alphaModFix/>
          </a:blip>
          <a:srcRect b="15183" l="0" r="44681" t="17868"/>
          <a:stretch/>
        </p:blipFill>
        <p:spPr>
          <a:xfrm>
            <a:off x="9001800" y="1590600"/>
            <a:ext cx="3190200" cy="2573452"/>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7" name="Shape 587"/>
        <p:cNvGrpSpPr/>
        <p:nvPr/>
      </p:nvGrpSpPr>
      <p:grpSpPr>
        <a:xfrm>
          <a:off x="0" y="0"/>
          <a:ext cx="0" cy="0"/>
          <a:chOff x="0" y="0"/>
          <a:chExt cx="0" cy="0"/>
        </a:xfrm>
      </p:grpSpPr>
      <p:sp>
        <p:nvSpPr>
          <p:cNvPr id="588" name="Google Shape;588;g1b853eb6bab_0_338"/>
          <p:cNvSpPr/>
          <p:nvPr/>
        </p:nvSpPr>
        <p:spPr>
          <a:xfrm>
            <a:off x="0" y="-762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5774"/>
                </a:solidFill>
                <a:latin typeface="Calibri"/>
                <a:ea typeface="Calibri"/>
                <a:cs typeface="Calibri"/>
                <a:sym typeface="Calibri"/>
              </a:rPr>
              <a:t>\</a:t>
            </a:r>
            <a:endParaRPr/>
          </a:p>
        </p:txBody>
      </p:sp>
      <p:sp>
        <p:nvSpPr>
          <p:cNvPr id="589" name="Google Shape;589;g1b853eb6bab_0_338"/>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90" name="Google Shape;590;g1b853eb6bab_0_338"/>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91" name="Google Shape;591;g1b853eb6bab_0_338"/>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92" name="Google Shape;592;g1b853eb6bab_0_338"/>
          <p:cNvSpPr/>
          <p:nvPr/>
        </p:nvSpPr>
        <p:spPr>
          <a:xfrm>
            <a:off x="0" y="0"/>
            <a:ext cx="121920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593" name="Google Shape;593;g1b853eb6bab_0_338"/>
          <p:cNvSpPr txBox="1"/>
          <p:nvPr>
            <p:ph type="ctrTitle"/>
          </p:nvPr>
        </p:nvSpPr>
        <p:spPr>
          <a:xfrm>
            <a:off x="584439" y="281912"/>
            <a:ext cx="9896100" cy="103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Avenir"/>
              <a:buNone/>
            </a:pPr>
            <a:r>
              <a:rPr lang="en-US" sz="4000">
                <a:latin typeface="Avenir"/>
                <a:ea typeface="Avenir"/>
                <a:cs typeface="Avenir"/>
                <a:sym typeface="Avenir"/>
              </a:rPr>
              <a:t>Buy-Out, Buy-In Home Fund </a:t>
            </a:r>
            <a:endParaRPr/>
          </a:p>
        </p:txBody>
      </p:sp>
      <p:pic>
        <p:nvPicPr>
          <p:cNvPr descr="Screen Shot 2021-12-07 at 12.05.16 PM.png" id="594" name="Google Shape;594;g1b853eb6bab_0_338"/>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
        <p:nvSpPr>
          <p:cNvPr id="595" name="Google Shape;595;g1b853eb6bab_0_338"/>
          <p:cNvSpPr/>
          <p:nvPr/>
        </p:nvSpPr>
        <p:spPr>
          <a:xfrm>
            <a:off x="5981148" y="3181626"/>
            <a:ext cx="220800" cy="673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g1b853eb6bab_0_338"/>
          <p:cNvSpPr txBox="1"/>
          <p:nvPr/>
        </p:nvSpPr>
        <p:spPr>
          <a:xfrm>
            <a:off x="522950" y="2027075"/>
            <a:ext cx="11524200" cy="41238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667"/>
              </a:spcBef>
              <a:spcAft>
                <a:spcPts val="0"/>
              </a:spcAft>
              <a:buNone/>
            </a:pPr>
            <a:r>
              <a:rPr b="1" lang="en-US" sz="2400">
                <a:solidFill>
                  <a:schemeClr val="dk2"/>
                </a:solidFill>
                <a:latin typeface="Avenir"/>
                <a:ea typeface="Avenir"/>
                <a:cs typeface="Avenir"/>
                <a:sym typeface="Avenir"/>
              </a:rPr>
              <a:t>EXAMPLE SCENARIO: </a:t>
            </a:r>
            <a:endParaRPr b="1" sz="2400">
              <a:solidFill>
                <a:schemeClr val="dk2"/>
              </a:solidFill>
              <a:latin typeface="Avenir"/>
              <a:ea typeface="Avenir"/>
              <a:cs typeface="Avenir"/>
              <a:sym typeface="Avenir"/>
            </a:endParaRPr>
          </a:p>
          <a:p>
            <a:pPr indent="0" lvl="0" marL="457200" rtl="0" algn="l">
              <a:lnSpc>
                <a:spcPct val="115000"/>
              </a:lnSpc>
              <a:spcBef>
                <a:spcPts val="667"/>
              </a:spcBef>
              <a:spcAft>
                <a:spcPts val="0"/>
              </a:spcAft>
              <a:buNone/>
            </a:pPr>
            <a:r>
              <a:rPr lang="en-US" sz="2400">
                <a:solidFill>
                  <a:schemeClr val="dk2"/>
                </a:solidFill>
                <a:latin typeface="Avenir"/>
                <a:ea typeface="Avenir"/>
                <a:cs typeface="Avenir"/>
                <a:sym typeface="Avenir"/>
              </a:rPr>
              <a:t>HomeDonor A is preparing to downsize from her 3BR/2BA home. She is concerned about the housing challenges in the community and has decided she’d like to support the BOBI program. While she doesnt have the financial means to donate her home in its entirety, in consultation with her financial advisor, decides to sell her home below market value to the BOBI program. </a:t>
            </a:r>
            <a:endParaRPr sz="2400">
              <a:solidFill>
                <a:schemeClr val="dk2"/>
              </a:solidFill>
              <a:latin typeface="Avenir"/>
              <a:ea typeface="Avenir"/>
              <a:cs typeface="Avenir"/>
              <a:sym typeface="Avenir"/>
            </a:endParaRPr>
          </a:p>
          <a:p>
            <a:pPr indent="-381000" lvl="0" marL="1371600" rtl="0" algn="l">
              <a:lnSpc>
                <a:spcPct val="115000"/>
              </a:lnSpc>
              <a:spcBef>
                <a:spcPts val="667"/>
              </a:spcBef>
              <a:spcAft>
                <a:spcPts val="0"/>
              </a:spcAft>
              <a:buClr>
                <a:schemeClr val="dk2"/>
              </a:buClr>
              <a:buSzPts val="2400"/>
              <a:buFont typeface="Avenir"/>
              <a:buChar char="●"/>
            </a:pPr>
            <a:r>
              <a:rPr lang="en-US" sz="2400">
                <a:solidFill>
                  <a:schemeClr val="dk2"/>
                </a:solidFill>
                <a:latin typeface="Avenir"/>
                <a:ea typeface="Avenir"/>
                <a:cs typeface="Avenir"/>
                <a:sym typeface="Avenir"/>
              </a:rPr>
              <a:t>Home value: $232,000</a:t>
            </a:r>
            <a:endParaRPr sz="2400">
              <a:solidFill>
                <a:schemeClr val="dk2"/>
              </a:solidFill>
              <a:latin typeface="Avenir"/>
              <a:ea typeface="Avenir"/>
              <a:cs typeface="Avenir"/>
              <a:sym typeface="Avenir"/>
            </a:endParaRPr>
          </a:p>
          <a:p>
            <a:pPr indent="-381000" lvl="0" marL="1371600" rtl="0" algn="l">
              <a:lnSpc>
                <a:spcPct val="115000"/>
              </a:lnSpc>
              <a:spcBef>
                <a:spcPts val="0"/>
              </a:spcBef>
              <a:spcAft>
                <a:spcPts val="0"/>
              </a:spcAft>
              <a:buClr>
                <a:schemeClr val="dk2"/>
              </a:buClr>
              <a:buSzPts val="2400"/>
              <a:buFont typeface="Avenir"/>
              <a:buChar char="●"/>
            </a:pPr>
            <a:r>
              <a:rPr lang="en-US" sz="2400">
                <a:solidFill>
                  <a:schemeClr val="dk2"/>
                </a:solidFill>
                <a:latin typeface="Avenir"/>
                <a:ea typeface="Avenir"/>
                <a:cs typeface="Avenir"/>
                <a:sym typeface="Avenir"/>
              </a:rPr>
              <a:t>Sold to BOBI program: at $200,000</a:t>
            </a:r>
            <a:endParaRPr sz="2400">
              <a:solidFill>
                <a:schemeClr val="dk2"/>
              </a:solidFill>
              <a:latin typeface="Avenir"/>
              <a:ea typeface="Avenir"/>
              <a:cs typeface="Avenir"/>
              <a:sym typeface="Avenir"/>
            </a:endParaRPr>
          </a:p>
          <a:p>
            <a:pPr indent="-381000" lvl="0" marL="1371600" rtl="0" algn="l">
              <a:lnSpc>
                <a:spcPct val="115000"/>
              </a:lnSpc>
              <a:spcBef>
                <a:spcPts val="0"/>
              </a:spcBef>
              <a:spcAft>
                <a:spcPts val="0"/>
              </a:spcAft>
              <a:buClr>
                <a:schemeClr val="dk2"/>
              </a:buClr>
              <a:buSzPts val="2400"/>
              <a:buFont typeface="Avenir"/>
              <a:buChar char="●"/>
            </a:pPr>
            <a:r>
              <a:rPr lang="en-US" sz="2400">
                <a:solidFill>
                  <a:schemeClr val="dk2"/>
                </a:solidFill>
                <a:latin typeface="Avenir"/>
                <a:ea typeface="Avenir"/>
                <a:cs typeface="Avenir"/>
                <a:sym typeface="Avenir"/>
              </a:rPr>
              <a:t>Repairs needed: $15,000</a:t>
            </a:r>
            <a:endParaRPr sz="2400">
              <a:solidFill>
                <a:schemeClr val="dk2"/>
              </a:solidFill>
              <a:latin typeface="Avenir"/>
              <a:ea typeface="Avenir"/>
              <a:cs typeface="Avenir"/>
              <a:sym typeface="Aveni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0" name="Shape 600"/>
        <p:cNvGrpSpPr/>
        <p:nvPr/>
      </p:nvGrpSpPr>
      <p:grpSpPr>
        <a:xfrm>
          <a:off x="0" y="0"/>
          <a:ext cx="0" cy="0"/>
          <a:chOff x="0" y="0"/>
          <a:chExt cx="0" cy="0"/>
        </a:xfrm>
      </p:grpSpPr>
      <p:sp>
        <p:nvSpPr>
          <p:cNvPr id="601" name="Google Shape;601;g1b853eb6bab_0_350"/>
          <p:cNvSpPr/>
          <p:nvPr/>
        </p:nvSpPr>
        <p:spPr>
          <a:xfrm>
            <a:off x="0" y="-762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5774"/>
                </a:solidFill>
                <a:latin typeface="Calibri"/>
                <a:ea typeface="Calibri"/>
                <a:cs typeface="Calibri"/>
                <a:sym typeface="Calibri"/>
              </a:rPr>
              <a:t>\</a:t>
            </a:r>
            <a:endParaRPr/>
          </a:p>
        </p:txBody>
      </p:sp>
      <p:sp>
        <p:nvSpPr>
          <p:cNvPr id="602" name="Google Shape;602;g1b853eb6bab_0_350"/>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603" name="Google Shape;603;g1b853eb6bab_0_350"/>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604" name="Google Shape;604;g1b853eb6bab_0_350"/>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605" name="Google Shape;605;g1b853eb6bab_0_350"/>
          <p:cNvSpPr/>
          <p:nvPr/>
        </p:nvSpPr>
        <p:spPr>
          <a:xfrm>
            <a:off x="0" y="0"/>
            <a:ext cx="121920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606" name="Google Shape;606;g1b853eb6bab_0_350"/>
          <p:cNvSpPr txBox="1"/>
          <p:nvPr>
            <p:ph type="ctrTitle"/>
          </p:nvPr>
        </p:nvSpPr>
        <p:spPr>
          <a:xfrm>
            <a:off x="584439" y="281912"/>
            <a:ext cx="9896100" cy="103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Avenir"/>
              <a:buNone/>
            </a:pPr>
            <a:r>
              <a:rPr lang="en-US" sz="4000">
                <a:latin typeface="Avenir"/>
                <a:ea typeface="Avenir"/>
                <a:cs typeface="Avenir"/>
                <a:sym typeface="Avenir"/>
              </a:rPr>
              <a:t>Buy-Out, Buy-In Home Fund </a:t>
            </a:r>
            <a:endParaRPr/>
          </a:p>
        </p:txBody>
      </p:sp>
      <p:pic>
        <p:nvPicPr>
          <p:cNvPr descr="Screen Shot 2021-12-07 at 12.05.16 PM.png" id="607" name="Google Shape;607;g1b853eb6bab_0_350"/>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
        <p:nvSpPr>
          <p:cNvPr id="608" name="Google Shape;608;g1b853eb6bab_0_350"/>
          <p:cNvSpPr/>
          <p:nvPr/>
        </p:nvSpPr>
        <p:spPr>
          <a:xfrm>
            <a:off x="5981148" y="3181626"/>
            <a:ext cx="220800" cy="673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g1b853eb6bab_0_350"/>
          <p:cNvSpPr txBox="1"/>
          <p:nvPr/>
        </p:nvSpPr>
        <p:spPr>
          <a:xfrm>
            <a:off x="301625" y="1590600"/>
            <a:ext cx="11307600" cy="66759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667"/>
              </a:spcBef>
              <a:spcAft>
                <a:spcPts val="0"/>
              </a:spcAft>
              <a:buClr>
                <a:schemeClr val="dk1"/>
              </a:buClr>
              <a:buSzPts val="1100"/>
              <a:buFont typeface="Arial"/>
              <a:buNone/>
            </a:pPr>
            <a:r>
              <a:rPr b="1" lang="en-US" sz="2400">
                <a:solidFill>
                  <a:schemeClr val="dk2"/>
                </a:solidFill>
                <a:latin typeface="Avenir"/>
                <a:ea typeface="Avenir"/>
                <a:cs typeface="Avenir"/>
                <a:sym typeface="Avenir"/>
              </a:rPr>
              <a:t>EXAMPLE SCENARIO CONTINUED: </a:t>
            </a:r>
            <a:endParaRPr b="1" sz="2400">
              <a:solidFill>
                <a:schemeClr val="dk2"/>
              </a:solidFill>
              <a:latin typeface="Avenir"/>
              <a:ea typeface="Avenir"/>
              <a:cs typeface="Avenir"/>
              <a:sym typeface="Avenir"/>
            </a:endParaRPr>
          </a:p>
          <a:p>
            <a:pPr indent="0" lvl="0" marL="457200" rtl="0" algn="l">
              <a:lnSpc>
                <a:spcPct val="115000"/>
              </a:lnSpc>
              <a:spcBef>
                <a:spcPts val="667"/>
              </a:spcBef>
              <a:spcAft>
                <a:spcPts val="0"/>
              </a:spcAft>
              <a:buNone/>
            </a:pPr>
            <a:r>
              <a:rPr lang="en-US" sz="2400">
                <a:solidFill>
                  <a:schemeClr val="dk2"/>
                </a:solidFill>
                <a:latin typeface="Avenir"/>
                <a:ea typeface="Avenir"/>
                <a:cs typeface="Avenir"/>
                <a:sym typeface="Avenir"/>
              </a:rPr>
              <a:t>Family B: is a 4-person family. </a:t>
            </a:r>
            <a:endParaRPr sz="2400">
              <a:solidFill>
                <a:schemeClr val="dk2"/>
              </a:solidFill>
              <a:latin typeface="Avenir"/>
              <a:ea typeface="Avenir"/>
              <a:cs typeface="Avenir"/>
              <a:sym typeface="Avenir"/>
            </a:endParaRPr>
          </a:p>
          <a:p>
            <a:pPr indent="-381000" lvl="0" marL="1371600" rtl="0" algn="l">
              <a:lnSpc>
                <a:spcPct val="115000"/>
              </a:lnSpc>
              <a:spcBef>
                <a:spcPts val="667"/>
              </a:spcBef>
              <a:spcAft>
                <a:spcPts val="0"/>
              </a:spcAft>
              <a:buClr>
                <a:schemeClr val="dk2"/>
              </a:buClr>
              <a:buSzPts val="2400"/>
              <a:buFont typeface="Avenir"/>
              <a:buChar char="●"/>
            </a:pPr>
            <a:r>
              <a:rPr lang="en-US" sz="2400">
                <a:solidFill>
                  <a:schemeClr val="dk2"/>
                </a:solidFill>
                <a:latin typeface="Avenir"/>
                <a:ea typeface="Avenir"/>
                <a:cs typeface="Avenir"/>
                <a:sym typeface="Avenir"/>
              </a:rPr>
              <a:t>Adult A makes $14/hour as a personal care assistant. ($29,120 annually)</a:t>
            </a:r>
            <a:endParaRPr sz="2400">
              <a:solidFill>
                <a:schemeClr val="dk2"/>
              </a:solidFill>
              <a:latin typeface="Avenir"/>
              <a:ea typeface="Avenir"/>
              <a:cs typeface="Avenir"/>
              <a:sym typeface="Avenir"/>
            </a:endParaRPr>
          </a:p>
          <a:p>
            <a:pPr indent="-381000" lvl="0" marL="1371600" rtl="0" algn="l">
              <a:lnSpc>
                <a:spcPct val="115000"/>
              </a:lnSpc>
              <a:spcBef>
                <a:spcPts val="0"/>
              </a:spcBef>
              <a:spcAft>
                <a:spcPts val="0"/>
              </a:spcAft>
              <a:buClr>
                <a:schemeClr val="dk2"/>
              </a:buClr>
              <a:buSzPts val="2400"/>
              <a:buFont typeface="Avenir"/>
              <a:buChar char="●"/>
            </a:pPr>
            <a:r>
              <a:rPr lang="en-US" sz="2400">
                <a:solidFill>
                  <a:schemeClr val="dk2"/>
                </a:solidFill>
                <a:latin typeface="Avenir"/>
                <a:ea typeface="Avenir"/>
                <a:cs typeface="Avenir"/>
                <a:sym typeface="Avenir"/>
              </a:rPr>
              <a:t>Adult B makes an annual salary of $35,000 at new child care facility. </a:t>
            </a:r>
            <a:endParaRPr sz="2400">
              <a:solidFill>
                <a:schemeClr val="dk2"/>
              </a:solidFill>
              <a:latin typeface="Avenir"/>
              <a:ea typeface="Avenir"/>
              <a:cs typeface="Avenir"/>
              <a:sym typeface="Avenir"/>
            </a:endParaRPr>
          </a:p>
          <a:p>
            <a:pPr indent="-381000" lvl="0" marL="1371600" rtl="0" algn="l">
              <a:lnSpc>
                <a:spcPct val="115000"/>
              </a:lnSpc>
              <a:spcBef>
                <a:spcPts val="0"/>
              </a:spcBef>
              <a:spcAft>
                <a:spcPts val="0"/>
              </a:spcAft>
              <a:buClr>
                <a:schemeClr val="dk2"/>
              </a:buClr>
              <a:buSzPts val="2400"/>
              <a:buFont typeface="Avenir"/>
              <a:buChar char="●"/>
            </a:pPr>
            <a:r>
              <a:rPr lang="en-US" sz="2400">
                <a:solidFill>
                  <a:schemeClr val="dk2"/>
                </a:solidFill>
                <a:latin typeface="Avenir"/>
                <a:ea typeface="Avenir"/>
                <a:cs typeface="Avenir"/>
                <a:sym typeface="Avenir"/>
              </a:rPr>
              <a:t>Their combined annual income is $64,300. (100% AMI)</a:t>
            </a:r>
            <a:endParaRPr sz="2400">
              <a:solidFill>
                <a:schemeClr val="dk2"/>
              </a:solidFill>
              <a:latin typeface="Avenir"/>
              <a:ea typeface="Avenir"/>
              <a:cs typeface="Avenir"/>
              <a:sym typeface="Avenir"/>
            </a:endParaRPr>
          </a:p>
          <a:p>
            <a:pPr indent="0" lvl="0" marL="457200" rtl="0" algn="l">
              <a:lnSpc>
                <a:spcPct val="115000"/>
              </a:lnSpc>
              <a:spcBef>
                <a:spcPts val="667"/>
              </a:spcBef>
              <a:spcAft>
                <a:spcPts val="0"/>
              </a:spcAft>
              <a:buNone/>
            </a:pPr>
            <a:r>
              <a:rPr lang="en-US" sz="2400">
                <a:solidFill>
                  <a:schemeClr val="dk2"/>
                </a:solidFill>
                <a:latin typeface="Avenir"/>
                <a:ea typeface="Avenir"/>
                <a:cs typeface="Avenir"/>
                <a:sym typeface="Avenir"/>
              </a:rPr>
              <a:t>According to bank calculations, this family can support a mortgage on a home of $179,000 or less, but they have not been able to find suitable homes in this price range reasonably close to work and school.</a:t>
            </a:r>
            <a:endParaRPr sz="2400">
              <a:solidFill>
                <a:schemeClr val="dk2"/>
              </a:solidFill>
              <a:latin typeface="Avenir"/>
              <a:ea typeface="Avenir"/>
              <a:cs typeface="Avenir"/>
              <a:sym typeface="Avenir"/>
            </a:endParaRPr>
          </a:p>
          <a:p>
            <a:pPr indent="-381000" lvl="0" marL="1371600" rtl="0" algn="l">
              <a:lnSpc>
                <a:spcPct val="115000"/>
              </a:lnSpc>
              <a:spcBef>
                <a:spcPts val="667"/>
              </a:spcBef>
              <a:spcAft>
                <a:spcPts val="0"/>
              </a:spcAft>
              <a:buClr>
                <a:schemeClr val="dk2"/>
              </a:buClr>
              <a:buSzPts val="2400"/>
              <a:buFont typeface="Avenir"/>
              <a:buChar char="●"/>
            </a:pPr>
            <a:r>
              <a:rPr lang="en-US" sz="2400">
                <a:solidFill>
                  <a:schemeClr val="dk2"/>
                </a:solidFill>
                <a:latin typeface="Avenir"/>
                <a:ea typeface="Avenir"/>
                <a:cs typeface="Avenir"/>
                <a:sym typeface="Avenir"/>
              </a:rPr>
              <a:t>They enroll in the BOBI program. </a:t>
            </a:r>
            <a:endParaRPr sz="2400">
              <a:solidFill>
                <a:schemeClr val="dk2"/>
              </a:solidFill>
              <a:latin typeface="Avenir"/>
              <a:ea typeface="Avenir"/>
              <a:cs typeface="Avenir"/>
              <a:sym typeface="Avenir"/>
            </a:endParaRPr>
          </a:p>
          <a:p>
            <a:pPr indent="-381000" lvl="0" marL="1371600" rtl="0" algn="l">
              <a:lnSpc>
                <a:spcPct val="115000"/>
              </a:lnSpc>
              <a:spcBef>
                <a:spcPts val="0"/>
              </a:spcBef>
              <a:spcAft>
                <a:spcPts val="0"/>
              </a:spcAft>
              <a:buClr>
                <a:schemeClr val="dk2"/>
              </a:buClr>
              <a:buSzPts val="2400"/>
              <a:buFont typeface="Avenir"/>
              <a:buChar char="●"/>
            </a:pPr>
            <a:r>
              <a:rPr lang="en-US" sz="2400">
                <a:solidFill>
                  <a:schemeClr val="dk2"/>
                </a:solidFill>
                <a:latin typeface="Avenir"/>
                <a:ea typeface="Avenir"/>
                <a:cs typeface="Avenir"/>
                <a:sym typeface="Avenir"/>
              </a:rPr>
              <a:t>HomeDonor A’s home is a match for their needs.  </a:t>
            </a:r>
            <a:endParaRPr sz="2400">
              <a:solidFill>
                <a:schemeClr val="dk2"/>
              </a:solidFill>
              <a:latin typeface="Avenir"/>
              <a:ea typeface="Avenir"/>
              <a:cs typeface="Avenir"/>
              <a:sym typeface="Avenir"/>
            </a:endParaRPr>
          </a:p>
          <a:p>
            <a:pPr indent="-381000" lvl="0" marL="1371600" rtl="0" algn="l">
              <a:lnSpc>
                <a:spcPct val="115000"/>
              </a:lnSpc>
              <a:spcBef>
                <a:spcPts val="0"/>
              </a:spcBef>
              <a:spcAft>
                <a:spcPts val="0"/>
              </a:spcAft>
              <a:buClr>
                <a:schemeClr val="dk2"/>
              </a:buClr>
              <a:buSzPts val="2400"/>
              <a:buFont typeface="Avenir"/>
              <a:buChar char="●"/>
            </a:pPr>
            <a:r>
              <a:rPr lang="en-US" sz="2400">
                <a:solidFill>
                  <a:schemeClr val="dk2"/>
                </a:solidFill>
                <a:latin typeface="Avenir"/>
                <a:ea typeface="Avenir"/>
                <a:cs typeface="Avenir"/>
                <a:sym typeface="Avenir"/>
              </a:rPr>
              <a:t>The home is sold to the family at $179,000. </a:t>
            </a:r>
            <a:endParaRPr sz="2400">
              <a:solidFill>
                <a:schemeClr val="dk2"/>
              </a:solidFill>
              <a:latin typeface="Avenir"/>
              <a:ea typeface="Avenir"/>
              <a:cs typeface="Avenir"/>
              <a:sym typeface="Avenir"/>
            </a:endParaRPr>
          </a:p>
          <a:p>
            <a:pPr indent="0" lvl="0" marL="457200" rtl="0" algn="l">
              <a:lnSpc>
                <a:spcPct val="115000"/>
              </a:lnSpc>
              <a:spcBef>
                <a:spcPts val="667"/>
              </a:spcBef>
              <a:spcAft>
                <a:spcPts val="0"/>
              </a:spcAft>
              <a:buNone/>
            </a:pPr>
            <a:r>
              <a:t/>
            </a:r>
            <a:endParaRPr sz="2400">
              <a:solidFill>
                <a:srgbClr val="1A1A1A"/>
              </a:solidFill>
              <a:latin typeface="Avenir"/>
              <a:ea typeface="Avenir"/>
              <a:cs typeface="Avenir"/>
              <a:sym typeface="Avenir"/>
            </a:endParaRPr>
          </a:p>
          <a:p>
            <a:pPr indent="0" lvl="0" marL="457200" rtl="0" algn="l">
              <a:lnSpc>
                <a:spcPct val="115000"/>
              </a:lnSpc>
              <a:spcBef>
                <a:spcPts val="667"/>
              </a:spcBef>
              <a:spcAft>
                <a:spcPts val="0"/>
              </a:spcAft>
              <a:buNone/>
            </a:pPr>
            <a:r>
              <a:t/>
            </a:r>
            <a:endParaRPr sz="2400">
              <a:solidFill>
                <a:srgbClr val="1A1A1A"/>
              </a:solidFill>
              <a:latin typeface="Avenir"/>
              <a:ea typeface="Avenir"/>
              <a:cs typeface="Avenir"/>
              <a:sym typeface="Avenir"/>
            </a:endParaRPr>
          </a:p>
          <a:p>
            <a:pPr indent="0" lvl="0" marL="457200" rtl="0" algn="l">
              <a:lnSpc>
                <a:spcPct val="115000"/>
              </a:lnSpc>
              <a:spcBef>
                <a:spcPts val="667"/>
              </a:spcBef>
              <a:spcAft>
                <a:spcPts val="0"/>
              </a:spcAft>
              <a:buNone/>
            </a:pPr>
            <a:r>
              <a:t/>
            </a:r>
            <a:endParaRPr sz="2400">
              <a:solidFill>
                <a:srgbClr val="1A1A1A"/>
              </a:solidFill>
              <a:latin typeface="Avenir"/>
              <a:ea typeface="Avenir"/>
              <a:cs typeface="Avenir"/>
              <a:sym typeface="Aveni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3" name="Shape 613"/>
        <p:cNvGrpSpPr/>
        <p:nvPr/>
      </p:nvGrpSpPr>
      <p:grpSpPr>
        <a:xfrm>
          <a:off x="0" y="0"/>
          <a:ext cx="0" cy="0"/>
          <a:chOff x="0" y="0"/>
          <a:chExt cx="0" cy="0"/>
        </a:xfrm>
      </p:grpSpPr>
      <p:sp>
        <p:nvSpPr>
          <p:cNvPr id="614" name="Google Shape;614;g1b853eb6bab_0_362"/>
          <p:cNvSpPr/>
          <p:nvPr/>
        </p:nvSpPr>
        <p:spPr>
          <a:xfrm>
            <a:off x="0" y="-762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5774"/>
                </a:solidFill>
                <a:latin typeface="Calibri"/>
                <a:ea typeface="Calibri"/>
                <a:cs typeface="Calibri"/>
                <a:sym typeface="Calibri"/>
              </a:rPr>
              <a:t>\</a:t>
            </a:r>
            <a:endParaRPr/>
          </a:p>
        </p:txBody>
      </p:sp>
      <p:sp>
        <p:nvSpPr>
          <p:cNvPr id="615" name="Google Shape;615;g1b853eb6bab_0_362"/>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616" name="Google Shape;616;g1b853eb6bab_0_362"/>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617" name="Google Shape;617;g1b853eb6bab_0_362"/>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618" name="Google Shape;618;g1b853eb6bab_0_362"/>
          <p:cNvSpPr/>
          <p:nvPr/>
        </p:nvSpPr>
        <p:spPr>
          <a:xfrm>
            <a:off x="0" y="0"/>
            <a:ext cx="121920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5774"/>
              </a:solidFill>
              <a:latin typeface="Calibri"/>
              <a:ea typeface="Calibri"/>
              <a:cs typeface="Calibri"/>
              <a:sym typeface="Calibri"/>
            </a:endParaRPr>
          </a:p>
        </p:txBody>
      </p:sp>
      <p:sp>
        <p:nvSpPr>
          <p:cNvPr id="619" name="Google Shape;619;g1b853eb6bab_0_362"/>
          <p:cNvSpPr txBox="1"/>
          <p:nvPr>
            <p:ph type="ctrTitle"/>
          </p:nvPr>
        </p:nvSpPr>
        <p:spPr>
          <a:xfrm>
            <a:off x="584439" y="281912"/>
            <a:ext cx="9896100" cy="103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Avenir"/>
              <a:buNone/>
            </a:pPr>
            <a:r>
              <a:rPr lang="en-US" sz="4000">
                <a:latin typeface="Avenir"/>
                <a:ea typeface="Avenir"/>
                <a:cs typeface="Avenir"/>
                <a:sym typeface="Avenir"/>
              </a:rPr>
              <a:t>Buy-Out, Buy-In Home Fund </a:t>
            </a:r>
            <a:endParaRPr/>
          </a:p>
        </p:txBody>
      </p:sp>
      <p:pic>
        <p:nvPicPr>
          <p:cNvPr descr="Screen Shot 2021-12-07 at 12.05.16 PM.png" id="620" name="Google Shape;620;g1b853eb6bab_0_362"/>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
        <p:nvSpPr>
          <p:cNvPr id="621" name="Google Shape;621;g1b853eb6bab_0_362"/>
          <p:cNvSpPr/>
          <p:nvPr/>
        </p:nvSpPr>
        <p:spPr>
          <a:xfrm>
            <a:off x="5981148" y="3181626"/>
            <a:ext cx="220800" cy="673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g1b853eb6bab_0_362"/>
          <p:cNvSpPr txBox="1"/>
          <p:nvPr/>
        </p:nvSpPr>
        <p:spPr>
          <a:xfrm>
            <a:off x="522950" y="1768575"/>
            <a:ext cx="11307600" cy="55959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667"/>
              </a:spcBef>
              <a:spcAft>
                <a:spcPts val="0"/>
              </a:spcAft>
              <a:buNone/>
            </a:pPr>
            <a:r>
              <a:rPr b="1" lang="en-US" sz="2400">
                <a:solidFill>
                  <a:schemeClr val="dk2"/>
                </a:solidFill>
                <a:latin typeface="Avenir"/>
                <a:ea typeface="Avenir"/>
                <a:cs typeface="Avenir"/>
                <a:sym typeface="Avenir"/>
              </a:rPr>
              <a:t>EXAMPLE SCENARIO CONTINUED: </a:t>
            </a:r>
            <a:endParaRPr b="1" sz="2400">
              <a:solidFill>
                <a:schemeClr val="dk2"/>
              </a:solidFill>
              <a:latin typeface="Avenir"/>
              <a:ea typeface="Avenir"/>
              <a:cs typeface="Avenir"/>
              <a:sym typeface="Avenir"/>
            </a:endParaRPr>
          </a:p>
          <a:p>
            <a:pPr indent="-381000" lvl="0" marL="1371600" rtl="0" algn="l">
              <a:lnSpc>
                <a:spcPct val="115000"/>
              </a:lnSpc>
              <a:spcBef>
                <a:spcPts val="667"/>
              </a:spcBef>
              <a:spcAft>
                <a:spcPts val="0"/>
              </a:spcAft>
              <a:buClr>
                <a:schemeClr val="dk2"/>
              </a:buClr>
              <a:buSzPts val="2400"/>
              <a:buFont typeface="Avenir"/>
              <a:buChar char="●"/>
            </a:pPr>
            <a:r>
              <a:rPr lang="en-US" sz="2400">
                <a:solidFill>
                  <a:schemeClr val="dk2"/>
                </a:solidFill>
                <a:latin typeface="Avenir"/>
                <a:ea typeface="Avenir"/>
                <a:cs typeface="Avenir"/>
                <a:sym typeface="Avenir"/>
              </a:rPr>
              <a:t>Market value of Home: $232,000</a:t>
            </a:r>
            <a:endParaRPr sz="2400">
              <a:solidFill>
                <a:schemeClr val="dk2"/>
              </a:solidFill>
              <a:latin typeface="Avenir"/>
              <a:ea typeface="Avenir"/>
              <a:cs typeface="Avenir"/>
              <a:sym typeface="Avenir"/>
            </a:endParaRPr>
          </a:p>
          <a:p>
            <a:pPr indent="-381000" lvl="0" marL="1371600" rtl="0" algn="l">
              <a:lnSpc>
                <a:spcPct val="115000"/>
              </a:lnSpc>
              <a:spcBef>
                <a:spcPts val="0"/>
              </a:spcBef>
              <a:spcAft>
                <a:spcPts val="0"/>
              </a:spcAft>
              <a:buClr>
                <a:schemeClr val="dk2"/>
              </a:buClr>
              <a:buSzPts val="2400"/>
              <a:buFont typeface="Avenir"/>
              <a:buChar char="●"/>
            </a:pPr>
            <a:r>
              <a:rPr lang="en-US" sz="2400">
                <a:solidFill>
                  <a:schemeClr val="dk2"/>
                </a:solidFill>
                <a:latin typeface="Avenir"/>
                <a:ea typeface="Avenir"/>
                <a:cs typeface="Avenir"/>
                <a:sym typeface="Avenir"/>
              </a:rPr>
              <a:t>Sold to BOBI at a reduced cost of $200,000</a:t>
            </a:r>
            <a:endParaRPr sz="2400">
              <a:solidFill>
                <a:schemeClr val="dk2"/>
              </a:solidFill>
              <a:latin typeface="Avenir"/>
              <a:ea typeface="Avenir"/>
              <a:cs typeface="Avenir"/>
              <a:sym typeface="Avenir"/>
            </a:endParaRPr>
          </a:p>
          <a:p>
            <a:pPr indent="-381000" lvl="0" marL="1371600" rtl="0" algn="l">
              <a:lnSpc>
                <a:spcPct val="115000"/>
              </a:lnSpc>
              <a:spcBef>
                <a:spcPts val="0"/>
              </a:spcBef>
              <a:spcAft>
                <a:spcPts val="0"/>
              </a:spcAft>
              <a:buClr>
                <a:schemeClr val="dk2"/>
              </a:buClr>
              <a:buSzPts val="2400"/>
              <a:buFont typeface="Avenir"/>
              <a:buChar char="●"/>
            </a:pPr>
            <a:r>
              <a:rPr lang="en-US" sz="2400">
                <a:solidFill>
                  <a:schemeClr val="dk2"/>
                </a:solidFill>
                <a:latin typeface="Avenir"/>
                <a:ea typeface="Avenir"/>
                <a:cs typeface="Avenir"/>
                <a:sym typeface="Avenir"/>
              </a:rPr>
              <a:t>BOBI invests $15,000 in repair.</a:t>
            </a:r>
            <a:endParaRPr sz="2400">
              <a:solidFill>
                <a:schemeClr val="dk2"/>
              </a:solidFill>
              <a:latin typeface="Avenir"/>
              <a:ea typeface="Avenir"/>
              <a:cs typeface="Avenir"/>
              <a:sym typeface="Avenir"/>
            </a:endParaRPr>
          </a:p>
          <a:p>
            <a:pPr indent="-381000" lvl="0" marL="1371600" rtl="0" algn="l">
              <a:lnSpc>
                <a:spcPct val="115000"/>
              </a:lnSpc>
              <a:spcBef>
                <a:spcPts val="0"/>
              </a:spcBef>
              <a:spcAft>
                <a:spcPts val="0"/>
              </a:spcAft>
              <a:buClr>
                <a:schemeClr val="dk2"/>
              </a:buClr>
              <a:buSzPts val="2400"/>
              <a:buFont typeface="Avenir"/>
              <a:buChar char="●"/>
            </a:pPr>
            <a:r>
              <a:rPr lang="en-US" sz="2400">
                <a:solidFill>
                  <a:schemeClr val="dk2"/>
                </a:solidFill>
                <a:latin typeface="Avenir"/>
                <a:ea typeface="Avenir"/>
                <a:cs typeface="Avenir"/>
                <a:sym typeface="Avenir"/>
              </a:rPr>
              <a:t>The home is sold to the family at $179,000</a:t>
            </a:r>
            <a:endParaRPr sz="2400">
              <a:solidFill>
                <a:schemeClr val="dk2"/>
              </a:solidFill>
              <a:latin typeface="Avenir"/>
              <a:ea typeface="Avenir"/>
              <a:cs typeface="Avenir"/>
              <a:sym typeface="Avenir"/>
            </a:endParaRPr>
          </a:p>
          <a:p>
            <a:pPr indent="0" lvl="0" marL="0" rtl="0" algn="l">
              <a:lnSpc>
                <a:spcPct val="115000"/>
              </a:lnSpc>
              <a:spcBef>
                <a:spcPts val="667"/>
              </a:spcBef>
              <a:spcAft>
                <a:spcPts val="0"/>
              </a:spcAft>
              <a:buNone/>
            </a:pPr>
            <a:r>
              <a:t/>
            </a:r>
            <a:endParaRPr sz="2400">
              <a:solidFill>
                <a:schemeClr val="dk2"/>
              </a:solidFill>
              <a:latin typeface="Avenir"/>
              <a:ea typeface="Avenir"/>
              <a:cs typeface="Avenir"/>
              <a:sym typeface="Avenir"/>
            </a:endParaRPr>
          </a:p>
          <a:p>
            <a:pPr indent="0" lvl="0" marL="457200" rtl="0" algn="l">
              <a:lnSpc>
                <a:spcPct val="115000"/>
              </a:lnSpc>
              <a:spcBef>
                <a:spcPts val="667"/>
              </a:spcBef>
              <a:spcAft>
                <a:spcPts val="0"/>
              </a:spcAft>
              <a:buNone/>
            </a:pPr>
            <a:r>
              <a:rPr lang="en-US" sz="2400">
                <a:solidFill>
                  <a:schemeClr val="dk2"/>
                </a:solidFill>
                <a:latin typeface="Avenir"/>
                <a:ea typeface="Avenir"/>
                <a:cs typeface="Avenir"/>
                <a:sym typeface="Avenir"/>
              </a:rPr>
              <a:t>Total home subsidy provided by BOBI: $36,000</a:t>
            </a:r>
            <a:endParaRPr sz="2400">
              <a:solidFill>
                <a:schemeClr val="dk2"/>
              </a:solidFill>
              <a:latin typeface="Avenir"/>
              <a:ea typeface="Avenir"/>
              <a:cs typeface="Avenir"/>
              <a:sym typeface="Avenir"/>
            </a:endParaRPr>
          </a:p>
          <a:p>
            <a:pPr indent="0" lvl="0" marL="457200" rtl="0" algn="l">
              <a:lnSpc>
                <a:spcPct val="115000"/>
              </a:lnSpc>
              <a:spcBef>
                <a:spcPts val="667"/>
              </a:spcBef>
              <a:spcAft>
                <a:spcPts val="0"/>
              </a:spcAft>
              <a:buNone/>
            </a:pPr>
            <a:br>
              <a:rPr lang="en-US" sz="2400">
                <a:solidFill>
                  <a:schemeClr val="dk2"/>
                </a:solidFill>
                <a:latin typeface="Avenir"/>
                <a:ea typeface="Avenir"/>
                <a:cs typeface="Avenir"/>
                <a:sym typeface="Avenir"/>
              </a:rPr>
            </a:br>
            <a:r>
              <a:rPr lang="en-US" sz="2400">
                <a:solidFill>
                  <a:schemeClr val="dk2"/>
                </a:solidFill>
                <a:latin typeface="Avenir"/>
                <a:ea typeface="Avenir"/>
                <a:cs typeface="Avenir"/>
                <a:sym typeface="Avenir"/>
              </a:rPr>
              <a:t>Total home </a:t>
            </a:r>
            <a:r>
              <a:rPr lang="en-US" sz="2400">
                <a:solidFill>
                  <a:schemeClr val="dk2"/>
                </a:solidFill>
                <a:latin typeface="Avenir"/>
                <a:ea typeface="Avenir"/>
                <a:cs typeface="Avenir"/>
                <a:sym typeface="Avenir"/>
              </a:rPr>
              <a:t>subsidy provided by BOBI if</a:t>
            </a:r>
            <a:endParaRPr sz="2400">
              <a:solidFill>
                <a:schemeClr val="dk2"/>
              </a:solidFill>
              <a:latin typeface="Avenir"/>
              <a:ea typeface="Avenir"/>
              <a:cs typeface="Avenir"/>
              <a:sym typeface="Avenir"/>
            </a:endParaRPr>
          </a:p>
          <a:p>
            <a:pPr indent="0" lvl="0" marL="457200" rtl="0" algn="l">
              <a:lnSpc>
                <a:spcPct val="115000"/>
              </a:lnSpc>
              <a:spcBef>
                <a:spcPts val="667"/>
              </a:spcBef>
              <a:spcAft>
                <a:spcPts val="0"/>
              </a:spcAft>
              <a:buNone/>
            </a:pPr>
            <a:r>
              <a:rPr lang="en-US" sz="2400">
                <a:solidFill>
                  <a:schemeClr val="dk2"/>
                </a:solidFill>
                <a:latin typeface="Avenir"/>
                <a:ea typeface="Avenir"/>
                <a:cs typeface="Avenir"/>
                <a:sym typeface="Avenir"/>
              </a:rPr>
              <a:t>home were purchased at Market rate: $68,000</a:t>
            </a:r>
            <a:endParaRPr sz="2400">
              <a:solidFill>
                <a:schemeClr val="dk2"/>
              </a:solidFill>
              <a:latin typeface="Avenir"/>
              <a:ea typeface="Avenir"/>
              <a:cs typeface="Avenir"/>
              <a:sym typeface="Avenir"/>
            </a:endParaRPr>
          </a:p>
          <a:p>
            <a:pPr indent="0" lvl="0" marL="457200" rtl="0" algn="l">
              <a:lnSpc>
                <a:spcPct val="115000"/>
              </a:lnSpc>
              <a:spcBef>
                <a:spcPts val="667"/>
              </a:spcBef>
              <a:spcAft>
                <a:spcPts val="0"/>
              </a:spcAft>
              <a:buNone/>
            </a:pPr>
            <a:r>
              <a:t/>
            </a:r>
            <a:endParaRPr sz="1100">
              <a:solidFill>
                <a:schemeClr val="dk1"/>
              </a:solidFill>
              <a:latin typeface="Calibri"/>
              <a:ea typeface="Calibri"/>
              <a:cs typeface="Calibri"/>
              <a:sym typeface="Calibri"/>
            </a:endParaRPr>
          </a:p>
          <a:p>
            <a:pPr indent="0" lvl="0" marL="457200" rtl="0" algn="l">
              <a:lnSpc>
                <a:spcPct val="115000"/>
              </a:lnSpc>
              <a:spcBef>
                <a:spcPts val="667"/>
              </a:spcBef>
              <a:spcAft>
                <a:spcPts val="0"/>
              </a:spcAft>
              <a:buNone/>
            </a:pPr>
            <a:r>
              <a:t/>
            </a:r>
            <a:endParaRPr sz="2400">
              <a:solidFill>
                <a:schemeClr val="dk2"/>
              </a:solidFill>
              <a:latin typeface="Avenir"/>
              <a:ea typeface="Avenir"/>
              <a:cs typeface="Avenir"/>
              <a:sym typeface="Aveni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6" name="Shape 626"/>
        <p:cNvGrpSpPr/>
        <p:nvPr/>
      </p:nvGrpSpPr>
      <p:grpSpPr>
        <a:xfrm>
          <a:off x="0" y="0"/>
          <a:ext cx="0" cy="0"/>
          <a:chOff x="0" y="0"/>
          <a:chExt cx="0" cy="0"/>
        </a:xfrm>
      </p:grpSpPr>
      <p:sp>
        <p:nvSpPr>
          <p:cNvPr id="627" name="Google Shape;627;g1b853eb6bab_0_37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628" name="Google Shape;628;g1b853eb6bab_0_374"/>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g1b853eb6bab_0_374"/>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g1b853eb6bab_0_374"/>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g1b853eb6bab_0_374"/>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2" name="Google Shape;632;g1b853eb6bab_0_374"/>
          <p:cNvSpPr txBox="1"/>
          <p:nvPr>
            <p:ph type="ctrTitle"/>
          </p:nvPr>
        </p:nvSpPr>
        <p:spPr>
          <a:xfrm>
            <a:off x="718456" y="381624"/>
            <a:ext cx="9896100" cy="1033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latin typeface="Avenir"/>
                <a:ea typeface="Avenir"/>
                <a:cs typeface="Avenir"/>
                <a:sym typeface="Avenir"/>
              </a:rPr>
              <a:t>Buy-Out, Buy-In Home Fund </a:t>
            </a:r>
            <a:r>
              <a:rPr lang="en-US" sz="4000">
                <a:solidFill>
                  <a:srgbClr val="FFFFFF"/>
                </a:solidFill>
                <a:latin typeface="Avenir"/>
                <a:ea typeface="Avenir"/>
                <a:cs typeface="Avenir"/>
                <a:sym typeface="Avenir"/>
              </a:rPr>
              <a:t> </a:t>
            </a:r>
            <a:endParaRPr/>
          </a:p>
        </p:txBody>
      </p:sp>
      <p:sp>
        <p:nvSpPr>
          <p:cNvPr id="633" name="Google Shape;633;g1b853eb6bab_0_374"/>
          <p:cNvSpPr txBox="1"/>
          <p:nvPr>
            <p:ph idx="1" type="subTitle"/>
          </p:nvPr>
        </p:nvSpPr>
        <p:spPr>
          <a:xfrm>
            <a:off x="459350" y="1904375"/>
            <a:ext cx="11587800" cy="4420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667"/>
              </a:spcBef>
              <a:spcAft>
                <a:spcPts val="0"/>
              </a:spcAft>
              <a:buNone/>
            </a:pPr>
            <a:r>
              <a:rPr b="1" lang="en-US">
                <a:solidFill>
                  <a:srgbClr val="005774"/>
                </a:solidFill>
                <a:latin typeface="Avenir"/>
                <a:ea typeface="Avenir"/>
                <a:cs typeface="Avenir"/>
                <a:sym typeface="Avenir"/>
              </a:rPr>
              <a:t>Key First Steps: </a:t>
            </a:r>
            <a:endParaRPr b="1">
              <a:solidFill>
                <a:srgbClr val="005774"/>
              </a:solidFill>
              <a:latin typeface="Avenir"/>
              <a:ea typeface="Avenir"/>
              <a:cs typeface="Avenir"/>
              <a:sym typeface="Avenir"/>
            </a:endParaRPr>
          </a:p>
          <a:p>
            <a:pPr indent="-381000" lvl="0" marL="457200" rtl="0" algn="l">
              <a:lnSpc>
                <a:spcPct val="115000"/>
              </a:lnSpc>
              <a:spcBef>
                <a:spcPts val="667"/>
              </a:spcBef>
              <a:spcAft>
                <a:spcPts val="0"/>
              </a:spcAft>
              <a:buClr>
                <a:srgbClr val="005774"/>
              </a:buClr>
              <a:buSzPts val="2400"/>
              <a:buFont typeface="Avenir"/>
              <a:buChar char="●"/>
            </a:pPr>
            <a:r>
              <a:rPr b="1" lang="en-US">
                <a:solidFill>
                  <a:srgbClr val="005774"/>
                </a:solidFill>
                <a:latin typeface="Avenir"/>
                <a:ea typeface="Avenir"/>
                <a:cs typeface="Avenir"/>
                <a:sym typeface="Avenir"/>
              </a:rPr>
              <a:t>Conduct financial feasibility study for BOBI Home Fund: </a:t>
            </a:r>
            <a:endParaRPr b="1">
              <a:solidFill>
                <a:srgbClr val="005774"/>
              </a:solidFill>
              <a:latin typeface="Avenir"/>
              <a:ea typeface="Avenir"/>
              <a:cs typeface="Avenir"/>
              <a:sym typeface="Avenir"/>
            </a:endParaRPr>
          </a:p>
          <a:p>
            <a:pPr indent="-374650" lvl="1"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Solidify parameters for homes (cost, condition, size, location)</a:t>
            </a:r>
            <a:endParaRPr sz="2300">
              <a:solidFill>
                <a:srgbClr val="005774"/>
              </a:solidFill>
              <a:latin typeface="Avenir"/>
              <a:ea typeface="Avenir"/>
              <a:cs typeface="Avenir"/>
              <a:sym typeface="Avenir"/>
            </a:endParaRPr>
          </a:p>
          <a:p>
            <a:pPr indent="-374650" lvl="1"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Solidify parameters for homebuyers (family size, income, employment type)</a:t>
            </a:r>
            <a:endParaRPr sz="2300">
              <a:solidFill>
                <a:srgbClr val="005774"/>
              </a:solidFill>
              <a:latin typeface="Avenir"/>
              <a:ea typeface="Avenir"/>
              <a:cs typeface="Avenir"/>
              <a:sym typeface="Avenir"/>
            </a:endParaRPr>
          </a:p>
          <a:p>
            <a:pPr indent="-374650" lvl="1"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Identify parameters of subsidy (min/max per house)</a:t>
            </a:r>
            <a:endParaRPr sz="2300">
              <a:solidFill>
                <a:srgbClr val="005774"/>
              </a:solidFill>
              <a:latin typeface="Avenir"/>
              <a:ea typeface="Avenir"/>
              <a:cs typeface="Avenir"/>
              <a:sym typeface="Avenir"/>
            </a:endParaRPr>
          </a:p>
          <a:p>
            <a:pPr indent="-374650" lvl="1"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Donor analysis</a:t>
            </a:r>
            <a:endParaRPr sz="2300">
              <a:solidFill>
                <a:srgbClr val="005774"/>
              </a:solidFill>
              <a:latin typeface="Avenir"/>
              <a:ea typeface="Avenir"/>
              <a:cs typeface="Avenir"/>
              <a:sym typeface="Avenir"/>
            </a:endParaRPr>
          </a:p>
          <a:p>
            <a:pPr indent="-374650" lvl="1" marL="914400" rtl="0" algn="l">
              <a:lnSpc>
                <a:spcPct val="115000"/>
              </a:lnSpc>
              <a:spcBef>
                <a:spcPts val="0"/>
              </a:spcBef>
              <a:spcAft>
                <a:spcPts val="0"/>
              </a:spcAft>
              <a:buClr>
                <a:srgbClr val="005774"/>
              </a:buClr>
              <a:buSzPts val="2300"/>
              <a:buFont typeface="Avenir"/>
              <a:buChar char="○"/>
            </a:pPr>
            <a:r>
              <a:rPr lang="en-US" sz="2300">
                <a:solidFill>
                  <a:srgbClr val="005774"/>
                </a:solidFill>
                <a:latin typeface="Avenir"/>
                <a:ea typeface="Avenir"/>
                <a:cs typeface="Avenir"/>
                <a:sym typeface="Avenir"/>
              </a:rPr>
              <a:t>Clarify structure for BOBI governance </a:t>
            </a:r>
            <a:endParaRPr sz="400">
              <a:solidFill>
                <a:srgbClr val="005774"/>
              </a:solidFill>
              <a:latin typeface="Avenir"/>
              <a:ea typeface="Avenir"/>
              <a:cs typeface="Avenir"/>
              <a:sym typeface="Avenir"/>
            </a:endParaRPr>
          </a:p>
          <a:p>
            <a:pPr indent="-381000" lvl="0" marL="457200" rtl="0" algn="l">
              <a:lnSpc>
                <a:spcPct val="115000"/>
              </a:lnSpc>
              <a:spcBef>
                <a:spcPts val="0"/>
              </a:spcBef>
              <a:spcAft>
                <a:spcPts val="0"/>
              </a:spcAft>
              <a:buClr>
                <a:srgbClr val="005774"/>
              </a:buClr>
              <a:buSzPts val="2400"/>
              <a:buFont typeface="Avenir"/>
              <a:buChar char="●"/>
            </a:pPr>
            <a:r>
              <a:rPr b="1" lang="en-US">
                <a:solidFill>
                  <a:srgbClr val="005774"/>
                </a:solidFill>
                <a:latin typeface="Avenir"/>
                <a:ea typeface="Avenir"/>
                <a:cs typeface="Avenir"/>
                <a:sym typeface="Avenir"/>
              </a:rPr>
              <a:t>Build capacity for BOBI governance </a:t>
            </a:r>
            <a:endParaRPr b="1">
              <a:solidFill>
                <a:srgbClr val="005774"/>
              </a:solidFill>
              <a:latin typeface="Avenir"/>
              <a:ea typeface="Avenir"/>
              <a:cs typeface="Avenir"/>
              <a:sym typeface="Avenir"/>
            </a:endParaRPr>
          </a:p>
          <a:p>
            <a:pPr indent="-381000" lvl="0" marL="457200" rtl="0" algn="l">
              <a:lnSpc>
                <a:spcPct val="115000"/>
              </a:lnSpc>
              <a:spcBef>
                <a:spcPts val="0"/>
              </a:spcBef>
              <a:spcAft>
                <a:spcPts val="0"/>
              </a:spcAft>
              <a:buClr>
                <a:srgbClr val="005774"/>
              </a:buClr>
              <a:buSzPts val="2400"/>
              <a:buFont typeface="Avenir"/>
              <a:buChar char="●"/>
            </a:pPr>
            <a:r>
              <a:rPr b="1" lang="en-US">
                <a:solidFill>
                  <a:srgbClr val="005774"/>
                </a:solidFill>
                <a:latin typeface="Avenir"/>
                <a:ea typeface="Avenir"/>
                <a:cs typeface="Avenir"/>
                <a:sym typeface="Avenir"/>
              </a:rPr>
              <a:t>Seek funding commitments</a:t>
            </a:r>
            <a:endParaRPr b="1">
              <a:solidFill>
                <a:srgbClr val="005774"/>
              </a:solidFill>
              <a:latin typeface="Avenir"/>
              <a:ea typeface="Avenir"/>
              <a:cs typeface="Avenir"/>
              <a:sym typeface="Avenir"/>
            </a:endParaRPr>
          </a:p>
          <a:p>
            <a:pPr indent="-381000" lvl="0" marL="457200" rtl="0" algn="l">
              <a:lnSpc>
                <a:spcPct val="115000"/>
              </a:lnSpc>
              <a:spcBef>
                <a:spcPts val="0"/>
              </a:spcBef>
              <a:spcAft>
                <a:spcPts val="0"/>
              </a:spcAft>
              <a:buClr>
                <a:srgbClr val="005774"/>
              </a:buClr>
              <a:buSzPts val="2400"/>
              <a:buFont typeface="Avenir"/>
              <a:buChar char="●"/>
            </a:pPr>
            <a:r>
              <a:rPr b="1" lang="en-US">
                <a:solidFill>
                  <a:srgbClr val="005774"/>
                </a:solidFill>
                <a:latin typeface="Avenir"/>
                <a:ea typeface="Avenir"/>
                <a:cs typeface="Avenir"/>
                <a:sym typeface="Avenir"/>
              </a:rPr>
              <a:t>Enroll “homedonors”and “homeowners”</a:t>
            </a:r>
            <a:endParaRPr b="1">
              <a:solidFill>
                <a:srgbClr val="005774"/>
              </a:solidFill>
              <a:latin typeface="Avenir"/>
              <a:ea typeface="Avenir"/>
              <a:cs typeface="Avenir"/>
              <a:sym typeface="Avenir"/>
            </a:endParaRPr>
          </a:p>
        </p:txBody>
      </p:sp>
      <p:pic>
        <p:nvPicPr>
          <p:cNvPr descr="Screen Shot 2021-12-07 at 12.05.16 PM.png" id="634" name="Google Shape;634;g1b853eb6bab_0_374"/>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8" name="Shape 638"/>
        <p:cNvGrpSpPr/>
        <p:nvPr/>
      </p:nvGrpSpPr>
      <p:grpSpPr>
        <a:xfrm>
          <a:off x="0" y="0"/>
          <a:ext cx="0" cy="0"/>
          <a:chOff x="0" y="0"/>
          <a:chExt cx="0" cy="0"/>
        </a:xfrm>
      </p:grpSpPr>
      <p:sp>
        <p:nvSpPr>
          <p:cNvPr id="639" name="Google Shape;639;g1b853eb6bab_0_38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640" name="Google Shape;640;g1b853eb6bab_0_385"/>
          <p:cNvSpPr/>
          <p:nvPr/>
        </p:nvSpPr>
        <p:spPr>
          <a:xfrm flipH="1">
            <a:off x="-3" y="-1"/>
            <a:ext cx="121920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1" name="Google Shape;641;g1b853eb6bab_0_385"/>
          <p:cNvSpPr/>
          <p:nvPr/>
        </p:nvSpPr>
        <p:spPr>
          <a:xfrm flipH="1" rot="10800000">
            <a:off x="-3" y="142"/>
            <a:ext cx="8115300" cy="15906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2" name="Google Shape;642;g1b853eb6bab_0_385"/>
          <p:cNvSpPr/>
          <p:nvPr/>
        </p:nvSpPr>
        <p:spPr>
          <a:xfrm flipH="1">
            <a:off x="8115297" y="-1"/>
            <a:ext cx="4076700" cy="1590600"/>
          </a:xfrm>
          <a:prstGeom prst="rect">
            <a:avLst/>
          </a:prstGeom>
          <a:gradFill>
            <a:gsLst>
              <a:gs pos="0">
                <a:srgbClr val="4472C4">
                  <a:alpha val="65882"/>
                </a:srgbClr>
              </a:gs>
              <a:gs pos="100000">
                <a:srgbClr val="000000">
                  <a:alpha val="29803"/>
                </a:srgbClr>
              </a:gs>
            </a:gsLst>
            <a:lin ang="1319991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3" name="Google Shape;643;g1b853eb6bab_0_385"/>
          <p:cNvSpPr/>
          <p:nvPr/>
        </p:nvSpPr>
        <p:spPr>
          <a:xfrm>
            <a:off x="459350" y="-1"/>
            <a:ext cx="11732700" cy="1597500"/>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g1b853eb6bab_0_385"/>
          <p:cNvSpPr txBox="1"/>
          <p:nvPr>
            <p:ph type="ctrTitle"/>
          </p:nvPr>
        </p:nvSpPr>
        <p:spPr>
          <a:xfrm>
            <a:off x="718456" y="381624"/>
            <a:ext cx="9896100" cy="103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Avenir"/>
              <a:buNone/>
            </a:pPr>
            <a:r>
              <a:rPr lang="en-US" sz="4000">
                <a:latin typeface="Avenir"/>
                <a:ea typeface="Avenir"/>
                <a:cs typeface="Avenir"/>
                <a:sym typeface="Avenir"/>
              </a:rPr>
              <a:t>Buy-Out, Buy-In Home Fund </a:t>
            </a:r>
            <a:endParaRPr/>
          </a:p>
        </p:txBody>
      </p:sp>
      <p:sp>
        <p:nvSpPr>
          <p:cNvPr id="645" name="Google Shape;645;g1b853eb6bab_0_385"/>
          <p:cNvSpPr txBox="1"/>
          <p:nvPr>
            <p:ph idx="1" type="subTitle"/>
          </p:nvPr>
        </p:nvSpPr>
        <p:spPr>
          <a:xfrm>
            <a:off x="372949" y="1757925"/>
            <a:ext cx="10750500" cy="4487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5774"/>
              </a:buClr>
              <a:buSzPts val="2000"/>
              <a:buFont typeface="Avenir"/>
              <a:buNone/>
            </a:pPr>
            <a:r>
              <a:rPr b="1" lang="en-US">
                <a:solidFill>
                  <a:srgbClr val="005774"/>
                </a:solidFill>
                <a:latin typeface="Avenir"/>
                <a:ea typeface="Avenir"/>
                <a:cs typeface="Avenir"/>
                <a:sym typeface="Avenir"/>
              </a:rPr>
              <a:t>Important Partners:</a:t>
            </a:r>
            <a:endParaRPr>
              <a:solidFill>
                <a:srgbClr val="005774"/>
              </a:solidFill>
              <a:latin typeface="Avenir"/>
              <a:ea typeface="Avenir"/>
              <a:cs typeface="Avenir"/>
              <a:sym typeface="Avenir"/>
            </a:endParaRPr>
          </a:p>
          <a:p>
            <a:pPr indent="-381000" lvl="0" marL="457200" rtl="0" algn="l">
              <a:lnSpc>
                <a:spcPct val="115000"/>
              </a:lnSpc>
              <a:spcBef>
                <a:spcPts val="667"/>
              </a:spcBef>
              <a:spcAft>
                <a:spcPts val="0"/>
              </a:spcAft>
              <a:buClr>
                <a:srgbClr val="005774"/>
              </a:buClr>
              <a:buSzPts val="2400"/>
              <a:buFont typeface="Avenir"/>
              <a:buChar char="●"/>
            </a:pPr>
            <a:r>
              <a:rPr lang="en-US">
                <a:solidFill>
                  <a:srgbClr val="005774"/>
                </a:solidFill>
                <a:latin typeface="Avenir"/>
                <a:ea typeface="Avenir"/>
                <a:cs typeface="Avenir"/>
                <a:sym typeface="Avenir"/>
              </a:rPr>
              <a:t>Organizations and service providers that can identify “Homedonors”</a:t>
            </a:r>
            <a:endParaRPr>
              <a:solidFill>
                <a:srgbClr val="005774"/>
              </a:solidFill>
              <a:latin typeface="Avenir"/>
              <a:ea typeface="Avenir"/>
              <a:cs typeface="Avenir"/>
              <a:sym typeface="Avenir"/>
            </a:endParaRPr>
          </a:p>
          <a:p>
            <a:pPr indent="-381000" lvl="1" marL="914400" marR="114300" rtl="0" algn="l">
              <a:lnSpc>
                <a:spcPct val="115000"/>
              </a:lnSpc>
              <a:spcBef>
                <a:spcPts val="0"/>
              </a:spcBef>
              <a:spcAft>
                <a:spcPts val="0"/>
              </a:spcAft>
              <a:buClr>
                <a:srgbClr val="005774"/>
              </a:buClr>
              <a:buSzPts val="2400"/>
              <a:buFont typeface="Avenir"/>
              <a:buChar char="○"/>
            </a:pPr>
            <a:r>
              <a:rPr lang="en-US" sz="2400">
                <a:solidFill>
                  <a:srgbClr val="005774"/>
                </a:solidFill>
                <a:highlight>
                  <a:srgbClr val="FFFFFF"/>
                </a:highlight>
                <a:latin typeface="Avenir"/>
                <a:ea typeface="Avenir"/>
                <a:cs typeface="Avenir"/>
                <a:sym typeface="Avenir"/>
              </a:rPr>
              <a:t>Realtors/real estate associations </a:t>
            </a:r>
            <a:endParaRPr sz="2400">
              <a:solidFill>
                <a:srgbClr val="005774"/>
              </a:solidFill>
              <a:highlight>
                <a:srgbClr val="FFFFFF"/>
              </a:highlight>
              <a:latin typeface="Avenir"/>
              <a:ea typeface="Avenir"/>
              <a:cs typeface="Avenir"/>
              <a:sym typeface="Avenir"/>
            </a:endParaRPr>
          </a:p>
          <a:p>
            <a:pPr indent="-381000" lvl="1" marL="914400" marR="114300" rtl="0" algn="l">
              <a:lnSpc>
                <a:spcPct val="115000"/>
              </a:lnSpc>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Senior facing organizations</a:t>
            </a:r>
            <a:endParaRPr sz="2400">
              <a:solidFill>
                <a:srgbClr val="005774"/>
              </a:solidFill>
              <a:latin typeface="Avenir"/>
              <a:ea typeface="Avenir"/>
              <a:cs typeface="Avenir"/>
              <a:sym typeface="Avenir"/>
            </a:endParaRPr>
          </a:p>
          <a:p>
            <a:pPr indent="-381000" lvl="1" marL="914400" marR="114300" rtl="0" algn="l">
              <a:lnSpc>
                <a:spcPct val="115000"/>
              </a:lnSpc>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Estate planners/financial advisors</a:t>
            </a:r>
            <a:endParaRPr sz="2400">
              <a:solidFill>
                <a:srgbClr val="005774"/>
              </a:solidFill>
              <a:latin typeface="Avenir"/>
              <a:ea typeface="Avenir"/>
              <a:cs typeface="Avenir"/>
              <a:sym typeface="Avenir"/>
            </a:endParaRPr>
          </a:p>
          <a:p>
            <a:pPr indent="-381000" lvl="0" marL="457200" rtl="0" algn="l">
              <a:lnSpc>
                <a:spcPct val="115000"/>
              </a:lnSpc>
              <a:spcBef>
                <a:spcPts val="0"/>
              </a:spcBef>
              <a:spcAft>
                <a:spcPts val="0"/>
              </a:spcAft>
              <a:buClr>
                <a:srgbClr val="005774"/>
              </a:buClr>
              <a:buSzPts val="2400"/>
              <a:buFont typeface="Avenir"/>
              <a:buChar char="●"/>
            </a:pPr>
            <a:r>
              <a:rPr lang="en-US">
                <a:solidFill>
                  <a:srgbClr val="005774"/>
                </a:solidFill>
                <a:latin typeface="Avenir"/>
                <a:ea typeface="Avenir"/>
                <a:cs typeface="Avenir"/>
                <a:sym typeface="Avenir"/>
              </a:rPr>
              <a:t>Agency partners with capacity to house/manage fund</a:t>
            </a:r>
            <a:endParaRPr>
              <a:solidFill>
                <a:srgbClr val="005774"/>
              </a:solidFill>
              <a:latin typeface="Avenir"/>
              <a:ea typeface="Avenir"/>
              <a:cs typeface="Avenir"/>
              <a:sym typeface="Avenir"/>
            </a:endParaRPr>
          </a:p>
          <a:p>
            <a:pPr indent="-381000" lvl="0" marL="457200" rtl="0" algn="l">
              <a:lnSpc>
                <a:spcPct val="115000"/>
              </a:lnSpc>
              <a:spcBef>
                <a:spcPts val="0"/>
              </a:spcBef>
              <a:spcAft>
                <a:spcPts val="0"/>
              </a:spcAft>
              <a:buClr>
                <a:srgbClr val="005774"/>
              </a:buClr>
              <a:buSzPts val="2400"/>
              <a:buFont typeface="Avenir"/>
              <a:buChar char="●"/>
            </a:pPr>
            <a:r>
              <a:rPr lang="en-US">
                <a:solidFill>
                  <a:srgbClr val="005774"/>
                </a:solidFill>
                <a:latin typeface="Avenir"/>
                <a:ea typeface="Avenir"/>
                <a:cs typeface="Avenir"/>
                <a:sym typeface="Avenir"/>
              </a:rPr>
              <a:t>CDFI or Banking institutions willing to underwrite BOBI revolving loan to support home acquisition and repair</a:t>
            </a:r>
            <a:endParaRPr>
              <a:solidFill>
                <a:srgbClr val="005774"/>
              </a:solidFill>
              <a:latin typeface="Avenir"/>
              <a:ea typeface="Avenir"/>
              <a:cs typeface="Avenir"/>
              <a:sym typeface="Avenir"/>
            </a:endParaRPr>
          </a:p>
          <a:p>
            <a:pPr indent="-381000" lvl="0" marL="457200" rtl="0" algn="l">
              <a:lnSpc>
                <a:spcPct val="115000"/>
              </a:lnSpc>
              <a:spcBef>
                <a:spcPts val="0"/>
              </a:spcBef>
              <a:spcAft>
                <a:spcPts val="0"/>
              </a:spcAft>
              <a:buClr>
                <a:srgbClr val="005774"/>
              </a:buClr>
              <a:buSzPts val="2400"/>
              <a:buFont typeface="Avenir"/>
              <a:buChar char="●"/>
            </a:pPr>
            <a:r>
              <a:rPr lang="en-US">
                <a:solidFill>
                  <a:srgbClr val="005774"/>
                </a:solidFill>
                <a:latin typeface="Avenir"/>
                <a:ea typeface="Avenir"/>
                <a:cs typeface="Avenir"/>
                <a:sym typeface="Avenir"/>
              </a:rPr>
              <a:t>Existing Home loan programs to support buyers </a:t>
            </a:r>
            <a:endParaRPr>
              <a:solidFill>
                <a:srgbClr val="005774"/>
              </a:solidFill>
              <a:latin typeface="Avenir"/>
              <a:ea typeface="Avenir"/>
              <a:cs typeface="Avenir"/>
              <a:sym typeface="Avenir"/>
            </a:endParaRPr>
          </a:p>
          <a:p>
            <a:pPr indent="-381000" lvl="1" marL="914400" rtl="0" algn="l">
              <a:lnSpc>
                <a:spcPct val="115000"/>
              </a:lnSpc>
              <a:spcBef>
                <a:spcPts val="0"/>
              </a:spcBef>
              <a:spcAft>
                <a:spcPts val="0"/>
              </a:spcAft>
              <a:buClr>
                <a:srgbClr val="005774"/>
              </a:buClr>
              <a:buSzPts val="2400"/>
              <a:buFont typeface="Avenir"/>
              <a:buChar char="○"/>
            </a:pPr>
            <a:r>
              <a:rPr lang="en-US" sz="2400">
                <a:solidFill>
                  <a:srgbClr val="005774"/>
                </a:solidFill>
                <a:latin typeface="Avenir"/>
                <a:ea typeface="Avenir"/>
                <a:cs typeface="Avenir"/>
                <a:sym typeface="Avenir"/>
              </a:rPr>
              <a:t>WHEDA, USDA, FHA, etc</a:t>
            </a:r>
            <a:endParaRPr sz="2400">
              <a:solidFill>
                <a:srgbClr val="005774"/>
              </a:solidFill>
              <a:latin typeface="Avenir"/>
              <a:ea typeface="Avenir"/>
              <a:cs typeface="Avenir"/>
              <a:sym typeface="Avenir"/>
            </a:endParaRPr>
          </a:p>
        </p:txBody>
      </p:sp>
      <p:pic>
        <p:nvPicPr>
          <p:cNvPr descr="Screen Shot 2021-12-07 at 12.05.16 PM.png" id="646" name="Google Shape;646;g1b853eb6bab_0_385"/>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0" name="Shape 650"/>
        <p:cNvGrpSpPr/>
        <p:nvPr/>
      </p:nvGrpSpPr>
      <p:grpSpPr>
        <a:xfrm>
          <a:off x="0" y="0"/>
          <a:ext cx="0" cy="0"/>
          <a:chOff x="0" y="0"/>
          <a:chExt cx="0" cy="0"/>
        </a:xfrm>
      </p:grpSpPr>
      <p:sp>
        <p:nvSpPr>
          <p:cNvPr id="651" name="Google Shape;651;p3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p34"/>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34"/>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34"/>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34"/>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34"/>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Concept #3: Your feedback is needed</a:t>
            </a:r>
            <a:endParaRPr/>
          </a:p>
        </p:txBody>
      </p:sp>
      <p:pic>
        <p:nvPicPr>
          <p:cNvPr descr="Screen Shot 2021-12-07 at 12.05.16 PM.png" id="657" name="Google Shape;657;p34"/>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pic>
        <p:nvPicPr>
          <p:cNvPr descr="Clipboard with solid fill" id="658" name="Google Shape;658;p34"/>
          <p:cNvPicPr preferRelativeResize="0"/>
          <p:nvPr/>
        </p:nvPicPr>
        <p:blipFill rotWithShape="1">
          <a:blip r:embed="rId4">
            <a:alphaModFix/>
          </a:blip>
          <a:srcRect b="0" l="0" r="0" t="0"/>
          <a:stretch/>
        </p:blipFill>
        <p:spPr>
          <a:xfrm>
            <a:off x="4187372" y="2608943"/>
            <a:ext cx="3209471" cy="3209471"/>
          </a:xfrm>
          <a:prstGeom prst="rect">
            <a:avLst/>
          </a:prstGeom>
          <a:noFill/>
          <a:ln>
            <a:noFill/>
          </a:ln>
        </p:spPr>
      </p:pic>
      <p:pic>
        <p:nvPicPr>
          <p:cNvPr descr="Checkmark with solid fill" id="659" name="Google Shape;659;p34"/>
          <p:cNvPicPr preferRelativeResize="0"/>
          <p:nvPr/>
        </p:nvPicPr>
        <p:blipFill rotWithShape="1">
          <a:blip r:embed="rId5">
            <a:alphaModFix/>
          </a:blip>
          <a:srcRect b="0" l="0" r="0" t="0"/>
          <a:stretch/>
        </p:blipFill>
        <p:spPr>
          <a:xfrm>
            <a:off x="5402943" y="3797300"/>
            <a:ext cx="914400" cy="914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3" name="Shape 663"/>
        <p:cNvGrpSpPr/>
        <p:nvPr/>
      </p:nvGrpSpPr>
      <p:grpSpPr>
        <a:xfrm>
          <a:off x="0" y="0"/>
          <a:ext cx="0" cy="0"/>
          <a:chOff x="0" y="0"/>
          <a:chExt cx="0" cy="0"/>
        </a:xfrm>
      </p:grpSpPr>
      <p:sp>
        <p:nvSpPr>
          <p:cNvPr id="664" name="Google Shape;664;p3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5" name="Google Shape;665;p35"/>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66" name="Google Shape;666;p35"/>
          <p:cNvPicPr preferRelativeResize="0"/>
          <p:nvPr/>
        </p:nvPicPr>
        <p:blipFill rotWithShape="1">
          <a:blip r:embed="rId3">
            <a:alphaModFix amt="24000"/>
          </a:blip>
          <a:srcRect b="16100" l="0" r="0" t="0"/>
          <a:stretch/>
        </p:blipFill>
        <p:spPr>
          <a:xfrm>
            <a:off x="0" y="1336237"/>
            <a:ext cx="12192000" cy="5521774"/>
          </a:xfrm>
          <a:prstGeom prst="rect">
            <a:avLst/>
          </a:prstGeom>
          <a:noFill/>
          <a:ln>
            <a:noFill/>
          </a:ln>
        </p:spPr>
      </p:pic>
      <p:sp>
        <p:nvSpPr>
          <p:cNvPr id="667" name="Google Shape;667;p35"/>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8" name="Google Shape;668;p35"/>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9" name="Google Shape;669;p35"/>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0" name="Google Shape;670;p35"/>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Closing Remarks</a:t>
            </a:r>
            <a:endParaRPr sz="4000"/>
          </a:p>
        </p:txBody>
      </p:sp>
      <p:sp>
        <p:nvSpPr>
          <p:cNvPr id="671" name="Google Shape;671;p35"/>
          <p:cNvSpPr txBox="1"/>
          <p:nvPr>
            <p:ph idx="1" type="subTitle"/>
          </p:nvPr>
        </p:nvSpPr>
        <p:spPr>
          <a:xfrm>
            <a:off x="534035" y="2115196"/>
            <a:ext cx="9723900" cy="3683400"/>
          </a:xfrm>
          <a:prstGeom prst="rect">
            <a:avLst/>
          </a:prstGeom>
          <a:noFill/>
          <a:ln>
            <a:noFill/>
          </a:ln>
        </p:spPr>
        <p:txBody>
          <a:bodyPr anchorCtr="0" anchor="ctr" bIns="45700" lIns="91425" spcFirstLastPara="1" rIns="91425" wrap="square" tIns="45700">
            <a:normAutofit fontScale="62500" lnSpcReduction="20000"/>
          </a:bodyPr>
          <a:lstStyle/>
          <a:p>
            <a:pPr indent="0" lvl="0" marL="114300" rtl="0" algn="l">
              <a:lnSpc>
                <a:spcPct val="90000"/>
              </a:lnSpc>
              <a:spcBef>
                <a:spcPts val="1000"/>
              </a:spcBef>
              <a:spcAft>
                <a:spcPts val="0"/>
              </a:spcAft>
              <a:buClr>
                <a:srgbClr val="005774"/>
              </a:buClr>
              <a:buSzPct val="83333"/>
              <a:buFont typeface="Avenir"/>
              <a:buNone/>
            </a:pPr>
            <a:r>
              <a:t/>
            </a:r>
            <a:endParaRPr/>
          </a:p>
          <a:p>
            <a:pPr indent="0" lvl="0" marL="114300" rtl="0" algn="l">
              <a:lnSpc>
                <a:spcPct val="90000"/>
              </a:lnSpc>
              <a:spcBef>
                <a:spcPts val="1000"/>
              </a:spcBef>
              <a:spcAft>
                <a:spcPts val="0"/>
              </a:spcAft>
              <a:buClr>
                <a:schemeClr val="dk1"/>
              </a:buClr>
              <a:buSzPct val="44036"/>
              <a:buFont typeface="Arial"/>
              <a:buNone/>
            </a:pPr>
            <a:r>
              <a:t/>
            </a:r>
            <a:endParaRPr b="1" sz="5450">
              <a:solidFill>
                <a:srgbClr val="005774"/>
              </a:solidFill>
              <a:latin typeface="Avenir"/>
              <a:ea typeface="Avenir"/>
              <a:cs typeface="Avenir"/>
              <a:sym typeface="Avenir"/>
            </a:endParaRPr>
          </a:p>
          <a:p>
            <a:pPr indent="0" lvl="0" marL="114300" rtl="0" algn="l">
              <a:lnSpc>
                <a:spcPct val="90000"/>
              </a:lnSpc>
              <a:spcBef>
                <a:spcPts val="1000"/>
              </a:spcBef>
              <a:spcAft>
                <a:spcPts val="0"/>
              </a:spcAft>
              <a:buClr>
                <a:srgbClr val="005774"/>
              </a:buClr>
              <a:buSzPct val="44036"/>
              <a:buFont typeface="Arial"/>
              <a:buNone/>
            </a:pPr>
            <a:r>
              <a:rPr b="1" lang="en-US" sz="5450">
                <a:solidFill>
                  <a:srgbClr val="005774"/>
                </a:solidFill>
              </a:rPr>
              <a:t>Kellie Pederson, UW- Extension</a:t>
            </a:r>
            <a:endParaRPr b="1" sz="5450">
              <a:solidFill>
                <a:srgbClr val="005774"/>
              </a:solidFill>
            </a:endParaRPr>
          </a:p>
          <a:p>
            <a:pPr indent="0" lvl="0" marL="0" rtl="0" algn="l">
              <a:lnSpc>
                <a:spcPct val="90000"/>
              </a:lnSpc>
              <a:spcBef>
                <a:spcPts val="1000"/>
              </a:spcBef>
              <a:spcAft>
                <a:spcPts val="0"/>
              </a:spcAft>
              <a:buClr>
                <a:srgbClr val="005774"/>
              </a:buClr>
              <a:buSzPct val="44036"/>
              <a:buFont typeface="Arial"/>
              <a:buNone/>
            </a:pPr>
            <a:r>
              <a:t/>
            </a:r>
            <a:endParaRPr b="1" sz="5450">
              <a:solidFill>
                <a:srgbClr val="005774"/>
              </a:solidFill>
            </a:endParaRPr>
          </a:p>
          <a:p>
            <a:pPr indent="0" lvl="0" marL="114300" rtl="0" algn="l">
              <a:lnSpc>
                <a:spcPct val="90000"/>
              </a:lnSpc>
              <a:spcBef>
                <a:spcPts val="1000"/>
              </a:spcBef>
              <a:spcAft>
                <a:spcPts val="0"/>
              </a:spcAft>
              <a:buClr>
                <a:srgbClr val="005774"/>
              </a:buClr>
              <a:buSzPct val="44036"/>
              <a:buFont typeface="Arial"/>
              <a:buNone/>
            </a:pPr>
            <a:r>
              <a:rPr b="1" lang="en-US" sz="5450">
                <a:solidFill>
                  <a:srgbClr val="005774"/>
                </a:solidFill>
              </a:rPr>
              <a:t>Rebecca Giroux, WHEDA </a:t>
            </a:r>
            <a:endParaRPr b="1" sz="5450">
              <a:latin typeface="Avenir"/>
              <a:ea typeface="Avenir"/>
              <a:cs typeface="Avenir"/>
              <a:sym typeface="Avenir"/>
            </a:endParaRPr>
          </a:p>
          <a:p>
            <a:pPr indent="0" lvl="0" marL="114300" rtl="0" algn="l">
              <a:lnSpc>
                <a:spcPct val="90000"/>
              </a:lnSpc>
              <a:spcBef>
                <a:spcPts val="1000"/>
              </a:spcBef>
              <a:spcAft>
                <a:spcPts val="0"/>
              </a:spcAft>
              <a:buClr>
                <a:schemeClr val="dk1"/>
              </a:buClr>
              <a:buSzPct val="100000"/>
              <a:buFont typeface="Arial"/>
              <a:buNone/>
            </a:pPr>
            <a:r>
              <a:t/>
            </a:r>
            <a:endParaRPr b="1">
              <a:solidFill>
                <a:srgbClr val="005774"/>
              </a:solidFill>
              <a:latin typeface="Avenir"/>
              <a:ea typeface="Avenir"/>
              <a:cs typeface="Avenir"/>
              <a:sym typeface="Avenir"/>
            </a:endParaRPr>
          </a:p>
          <a:p>
            <a:pPr indent="0" lvl="0" marL="114300" rtl="0" algn="l">
              <a:lnSpc>
                <a:spcPct val="90000"/>
              </a:lnSpc>
              <a:spcBef>
                <a:spcPts val="1000"/>
              </a:spcBef>
              <a:spcAft>
                <a:spcPts val="0"/>
              </a:spcAft>
              <a:buClr>
                <a:srgbClr val="005774"/>
              </a:buClr>
              <a:buSzPct val="100000"/>
              <a:buFont typeface="Avenir"/>
              <a:buNone/>
            </a:pPr>
            <a:r>
              <a:t/>
            </a:r>
            <a:endParaRPr/>
          </a:p>
          <a:p>
            <a:pPr indent="0" lvl="0" marL="114300" rtl="0" algn="l">
              <a:lnSpc>
                <a:spcPct val="90000"/>
              </a:lnSpc>
              <a:spcBef>
                <a:spcPts val="1000"/>
              </a:spcBef>
              <a:spcAft>
                <a:spcPts val="0"/>
              </a:spcAft>
              <a:buClr>
                <a:schemeClr val="dk1"/>
              </a:buClr>
              <a:buSzPct val="100000"/>
              <a:buFont typeface="Arial"/>
              <a:buNone/>
            </a:pPr>
            <a:r>
              <a:t/>
            </a:r>
            <a:endParaRPr sz="2000">
              <a:solidFill>
                <a:srgbClr val="005774"/>
              </a:solidFill>
              <a:latin typeface="Avenir"/>
              <a:ea typeface="Avenir"/>
              <a:cs typeface="Avenir"/>
              <a:sym typeface="Avenir"/>
            </a:endParaRPr>
          </a:p>
          <a:p>
            <a:pPr indent="0" lvl="0" marL="114300" rtl="0" algn="l">
              <a:lnSpc>
                <a:spcPct val="90000"/>
              </a:lnSpc>
              <a:spcBef>
                <a:spcPts val="1000"/>
              </a:spcBef>
              <a:spcAft>
                <a:spcPts val="0"/>
              </a:spcAft>
              <a:buClr>
                <a:schemeClr val="dk1"/>
              </a:buClr>
              <a:buSzPct val="100000"/>
              <a:buFont typeface="Arial"/>
              <a:buNone/>
            </a:pPr>
            <a:r>
              <a:t/>
            </a:r>
            <a:endParaRPr sz="2000">
              <a:solidFill>
                <a:srgbClr val="005774"/>
              </a:solidFill>
              <a:latin typeface="Avenir"/>
              <a:ea typeface="Avenir"/>
              <a:cs typeface="Avenir"/>
              <a:sym typeface="Avenir"/>
            </a:endParaRPr>
          </a:p>
          <a:p>
            <a:pPr indent="-101600" lvl="0" marL="342900" rtl="0" algn="l">
              <a:lnSpc>
                <a:spcPct val="90000"/>
              </a:lnSpc>
              <a:spcBef>
                <a:spcPts val="1000"/>
              </a:spcBef>
              <a:spcAft>
                <a:spcPts val="0"/>
              </a:spcAft>
              <a:buClr>
                <a:schemeClr val="dk1"/>
              </a:buClr>
              <a:buSzPct val="100000"/>
              <a:buFont typeface="Arial"/>
              <a:buNone/>
            </a:pPr>
            <a:r>
              <a:t/>
            </a:r>
            <a:endParaRPr sz="2000">
              <a:solidFill>
                <a:srgbClr val="005774"/>
              </a:solidFill>
              <a:latin typeface="Avenir"/>
              <a:ea typeface="Avenir"/>
              <a:cs typeface="Avenir"/>
              <a:sym typeface="Aveni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5" name="Shape 675"/>
        <p:cNvGrpSpPr/>
        <p:nvPr/>
      </p:nvGrpSpPr>
      <p:grpSpPr>
        <a:xfrm>
          <a:off x="0" y="0"/>
          <a:ext cx="0" cy="0"/>
          <a:chOff x="0" y="0"/>
          <a:chExt cx="0" cy="0"/>
        </a:xfrm>
      </p:grpSpPr>
      <p:sp>
        <p:nvSpPr>
          <p:cNvPr id="676" name="Google Shape;676;p3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7" name="Google Shape;677;p36"/>
          <p:cNvSpPr/>
          <p:nvPr/>
        </p:nvSpPr>
        <p:spPr>
          <a:xfrm>
            <a:off x="0" y="0"/>
            <a:ext cx="6126740" cy="6857542"/>
          </a:xfrm>
          <a:custGeom>
            <a:rect b="b" l="l" r="r" t="t"/>
            <a:pathLst>
              <a:path extrusionOk="0" h="6857542" w="6126740">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8" name="Google Shape;678;p36"/>
          <p:cNvSpPr txBox="1"/>
          <p:nvPr>
            <p:ph type="ctrTitle"/>
          </p:nvPr>
        </p:nvSpPr>
        <p:spPr>
          <a:xfrm>
            <a:off x="767290" y="1289146"/>
            <a:ext cx="4153626" cy="427970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Avenir"/>
              <a:buNone/>
            </a:pPr>
            <a:r>
              <a:rPr b="1" lang="en-US" sz="5400">
                <a:latin typeface="Avenir"/>
                <a:ea typeface="Avenir"/>
                <a:cs typeface="Avenir"/>
                <a:sym typeface="Avenir"/>
              </a:rPr>
              <a:t>Thank you for attending!</a:t>
            </a:r>
            <a:endParaRPr/>
          </a:p>
        </p:txBody>
      </p:sp>
      <p:grpSp>
        <p:nvGrpSpPr>
          <p:cNvPr id="679" name="Google Shape;679;p36"/>
          <p:cNvGrpSpPr/>
          <p:nvPr/>
        </p:nvGrpSpPr>
        <p:grpSpPr>
          <a:xfrm>
            <a:off x="6103027" y="681628"/>
            <a:ext cx="1562267" cy="1172973"/>
            <a:chOff x="7493121" y="1000124"/>
            <a:chExt cx="1562267" cy="1172973"/>
          </a:xfrm>
        </p:grpSpPr>
        <p:sp>
          <p:nvSpPr>
            <p:cNvPr id="680" name="Google Shape;680;p36"/>
            <p:cNvSpPr/>
            <p:nvPr/>
          </p:nvSpPr>
          <p:spPr>
            <a:xfrm>
              <a:off x="7493121" y="1348782"/>
              <a:ext cx="935037" cy="8243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rgbClr val="0057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36"/>
            <p:cNvSpPr/>
            <p:nvPr/>
          </p:nvSpPr>
          <p:spPr>
            <a:xfrm>
              <a:off x="8293221" y="1000124"/>
              <a:ext cx="762167"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rgbClr val="0057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82" name="Google Shape;682;p36"/>
          <p:cNvSpPr txBox="1"/>
          <p:nvPr>
            <p:ph idx="1" type="subTitle"/>
          </p:nvPr>
        </p:nvSpPr>
        <p:spPr>
          <a:xfrm>
            <a:off x="6773220" y="2205121"/>
            <a:ext cx="4776711" cy="3627769"/>
          </a:xfrm>
          <a:prstGeom prst="rect">
            <a:avLst/>
          </a:prstGeom>
          <a:noFill/>
          <a:ln>
            <a:noFill/>
          </a:ln>
        </p:spPr>
        <p:txBody>
          <a:bodyPr anchorCtr="0" anchor="ctr" bIns="45700" lIns="91425" spcFirstLastPara="1" rIns="91425" wrap="square" tIns="45700">
            <a:normAutofit/>
          </a:bodyPr>
          <a:lstStyle/>
          <a:p>
            <a:pPr indent="0" lvl="0" marL="114300" rtl="0" algn="ctr">
              <a:lnSpc>
                <a:spcPct val="90000"/>
              </a:lnSpc>
              <a:spcBef>
                <a:spcPts val="0"/>
              </a:spcBef>
              <a:spcAft>
                <a:spcPts val="0"/>
              </a:spcAft>
              <a:buClr>
                <a:srgbClr val="005774"/>
              </a:buClr>
              <a:buSzPts val="2400"/>
              <a:buFont typeface="Avenir"/>
              <a:buNone/>
            </a:pPr>
            <a:r>
              <a:rPr lang="en-US">
                <a:solidFill>
                  <a:srgbClr val="005774"/>
                </a:solidFill>
                <a:latin typeface="Avenir"/>
                <a:ea typeface="Avenir"/>
                <a:cs typeface="Avenir"/>
                <a:sym typeface="Avenir"/>
              </a:rPr>
              <a:t>Survey to follow.</a:t>
            </a:r>
            <a:endParaRPr/>
          </a:p>
          <a:p>
            <a:pPr indent="-76200" lvl="0" marL="342900" rtl="0" algn="l">
              <a:lnSpc>
                <a:spcPct val="90000"/>
              </a:lnSpc>
              <a:spcBef>
                <a:spcPts val="100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a:p>
            <a:pPr indent="-76200" lvl="0" marL="342900" rtl="0" algn="l">
              <a:lnSpc>
                <a:spcPct val="90000"/>
              </a:lnSpc>
              <a:spcBef>
                <a:spcPts val="100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p:txBody>
      </p:sp>
      <p:pic>
        <p:nvPicPr>
          <p:cNvPr descr="Logo, company name&#10;&#10;Description automatically generated" id="683" name="Google Shape;683;p36"/>
          <p:cNvPicPr preferRelativeResize="0"/>
          <p:nvPr/>
        </p:nvPicPr>
        <p:blipFill rotWithShape="1">
          <a:blip r:embed="rId3">
            <a:alphaModFix/>
          </a:blip>
          <a:srcRect b="0" l="0" r="0" t="0"/>
          <a:stretch/>
        </p:blipFill>
        <p:spPr>
          <a:xfrm>
            <a:off x="10754034" y="5460946"/>
            <a:ext cx="1357722" cy="13568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4"/>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4"/>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4"/>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4"/>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4"/>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Rural Affordable Workforce </a:t>
            </a:r>
            <a:r>
              <a:rPr lang="en-US" sz="4000">
                <a:solidFill>
                  <a:srgbClr val="FFFFFF"/>
                </a:solidFill>
                <a:latin typeface="Avenir"/>
                <a:ea typeface="Avenir"/>
                <a:cs typeface="Avenir"/>
                <a:sym typeface="Avenir"/>
                <a:extLst>
                  <a:ext uri="http://customooxmlschemas.google.com/">
                    <go:slidesCustomData xmlns:go="http://customooxmlschemas.google.com/" textRoundtripDataId="0"/>
                  </a:ext>
                </a:extLst>
              </a:rPr>
              <a:t>Housing </a:t>
            </a:r>
            <a:r>
              <a:rPr lang="en-US" sz="4000">
                <a:solidFill>
                  <a:srgbClr val="FFFFFF"/>
                </a:solidFill>
                <a:latin typeface="Avenir"/>
                <a:ea typeface="Avenir"/>
                <a:cs typeface="Avenir"/>
                <a:sym typeface="Avenir"/>
              </a:rPr>
              <a:t>Pilot</a:t>
            </a:r>
            <a:endParaRPr sz="4000">
              <a:solidFill>
                <a:srgbClr val="FFFFFF"/>
              </a:solidFill>
            </a:endParaRPr>
          </a:p>
        </p:txBody>
      </p:sp>
      <p:sp>
        <p:nvSpPr>
          <p:cNvPr id="143" name="Google Shape;143;p4"/>
          <p:cNvSpPr txBox="1"/>
          <p:nvPr>
            <p:ph idx="1" type="subTitle"/>
          </p:nvPr>
        </p:nvSpPr>
        <p:spPr>
          <a:xfrm>
            <a:off x="718451" y="1966675"/>
            <a:ext cx="10434900" cy="3683400"/>
          </a:xfrm>
          <a:prstGeom prst="rect">
            <a:avLst/>
          </a:prstGeom>
          <a:noFill/>
          <a:ln>
            <a:noFill/>
          </a:ln>
        </p:spPr>
        <p:txBody>
          <a:bodyPr anchorCtr="0" anchor="ctr" bIns="45700" lIns="91425" spcFirstLastPara="1" rIns="91425" wrap="square" tIns="45700">
            <a:normAutofit/>
          </a:bodyPr>
          <a:lstStyle/>
          <a:p>
            <a:pPr indent="-349250" lvl="0" marL="342900" rtl="0" algn="l">
              <a:lnSpc>
                <a:spcPct val="90000"/>
              </a:lnSpc>
              <a:spcBef>
                <a:spcPts val="0"/>
              </a:spcBef>
              <a:spcAft>
                <a:spcPts val="0"/>
              </a:spcAft>
              <a:buClr>
                <a:srgbClr val="005774"/>
              </a:buClr>
              <a:buSzPts val="2500"/>
              <a:buFont typeface="Courier New"/>
              <a:buChar char="o"/>
            </a:pPr>
            <a:r>
              <a:rPr lang="en-US" sz="2500">
                <a:solidFill>
                  <a:srgbClr val="005774"/>
                </a:solidFill>
                <a:latin typeface="Avenir"/>
                <a:ea typeface="Avenir"/>
                <a:cs typeface="Avenir"/>
                <a:sym typeface="Avenir"/>
              </a:rPr>
              <a:t>A community-based piloting process to inform and address workforce housing disparities in rural communities across the state. </a:t>
            </a:r>
            <a:endParaRPr sz="2500"/>
          </a:p>
          <a:p>
            <a:pPr indent="-349250" lvl="0" marL="342900" rtl="0" algn="l">
              <a:lnSpc>
                <a:spcPct val="90000"/>
              </a:lnSpc>
              <a:spcBef>
                <a:spcPts val="1000"/>
              </a:spcBef>
              <a:spcAft>
                <a:spcPts val="0"/>
              </a:spcAft>
              <a:buClr>
                <a:srgbClr val="005774"/>
              </a:buClr>
              <a:buSzPts val="2500"/>
              <a:buFont typeface="Courier New"/>
              <a:buChar char="o"/>
            </a:pPr>
            <a:r>
              <a:rPr lang="en-US" sz="2500">
                <a:solidFill>
                  <a:srgbClr val="005774"/>
                </a:solidFill>
                <a:latin typeface="Avenir"/>
                <a:ea typeface="Avenir"/>
                <a:cs typeface="Avenir"/>
                <a:sym typeface="Avenir"/>
              </a:rPr>
              <a:t>Part of WHEDA’s larger Rural Affordable Workforce Housing Initiative </a:t>
            </a:r>
            <a:endParaRPr sz="2500"/>
          </a:p>
          <a:p>
            <a:pPr indent="-349250" lvl="0" marL="342900" rtl="0" algn="l">
              <a:lnSpc>
                <a:spcPct val="90000"/>
              </a:lnSpc>
              <a:spcBef>
                <a:spcPts val="1000"/>
              </a:spcBef>
              <a:spcAft>
                <a:spcPts val="0"/>
              </a:spcAft>
              <a:buClr>
                <a:srgbClr val="005774"/>
              </a:buClr>
              <a:buSzPts val="2500"/>
              <a:buFont typeface="Courier New"/>
              <a:buChar char="o"/>
            </a:pPr>
            <a:r>
              <a:rPr lang="en-US" sz="2500">
                <a:solidFill>
                  <a:srgbClr val="005774"/>
                </a:solidFill>
                <a:latin typeface="Avenir"/>
                <a:ea typeface="Avenir"/>
                <a:cs typeface="Avenir"/>
                <a:sym typeface="Avenir"/>
              </a:rPr>
              <a:t>Three </a:t>
            </a:r>
            <a:r>
              <a:rPr lang="en-US" sz="2500">
                <a:solidFill>
                  <a:srgbClr val="005774"/>
                </a:solidFill>
                <a:latin typeface="Avenir"/>
                <a:ea typeface="Avenir"/>
                <a:cs typeface="Avenir"/>
                <a:sym typeface="Avenir"/>
              </a:rPr>
              <a:t>pilot communities were selected in rural Wisconsin </a:t>
            </a:r>
            <a:endParaRPr sz="2500"/>
          </a:p>
          <a:p>
            <a:pPr indent="-349250" lvl="0" marL="342900" rtl="0" algn="l">
              <a:lnSpc>
                <a:spcPct val="90000"/>
              </a:lnSpc>
              <a:spcBef>
                <a:spcPts val="1000"/>
              </a:spcBef>
              <a:spcAft>
                <a:spcPts val="0"/>
              </a:spcAft>
              <a:buClr>
                <a:srgbClr val="005774"/>
              </a:buClr>
              <a:buSzPts val="2500"/>
              <a:buFont typeface="Courier New"/>
              <a:buChar char="o"/>
            </a:pPr>
            <a:r>
              <a:rPr lang="en-US" sz="2500">
                <a:solidFill>
                  <a:srgbClr val="005774"/>
                </a:solidFill>
                <a:latin typeface="Avenir"/>
                <a:ea typeface="Avenir"/>
                <a:cs typeface="Avenir"/>
                <a:sym typeface="Avenir"/>
              </a:rPr>
              <a:t>Roughly an 8-month pilot design process designed with three phases</a:t>
            </a:r>
            <a:endParaRPr sz="2500"/>
          </a:p>
          <a:p>
            <a:pPr indent="-349250" lvl="0" marL="342900" rtl="0" algn="l">
              <a:lnSpc>
                <a:spcPct val="90000"/>
              </a:lnSpc>
              <a:spcBef>
                <a:spcPts val="1000"/>
              </a:spcBef>
              <a:spcAft>
                <a:spcPts val="0"/>
              </a:spcAft>
              <a:buClr>
                <a:srgbClr val="005774"/>
              </a:buClr>
              <a:buSzPts val="2500"/>
              <a:buFont typeface="Courier New"/>
              <a:buChar char="o"/>
            </a:pPr>
            <a:r>
              <a:rPr lang="en-US" sz="2500">
                <a:solidFill>
                  <a:srgbClr val="005774"/>
                </a:solidFill>
                <a:latin typeface="Avenir"/>
                <a:ea typeface="Avenir"/>
                <a:cs typeface="Avenir"/>
                <a:sym typeface="Avenir"/>
              </a:rPr>
              <a:t>There’s no silver bullet </a:t>
            </a:r>
            <a:endParaRPr sz="2500"/>
          </a:p>
          <a:p>
            <a:pPr indent="-349250" lvl="0" marL="342900" rtl="0" algn="l">
              <a:lnSpc>
                <a:spcPct val="90000"/>
              </a:lnSpc>
              <a:spcBef>
                <a:spcPts val="1000"/>
              </a:spcBef>
              <a:spcAft>
                <a:spcPts val="0"/>
              </a:spcAft>
              <a:buClr>
                <a:srgbClr val="005774"/>
              </a:buClr>
              <a:buSzPts val="2500"/>
              <a:buFont typeface="Courier New"/>
              <a:buChar char="o"/>
            </a:pPr>
            <a:r>
              <a:rPr lang="en-US" sz="2500">
                <a:solidFill>
                  <a:srgbClr val="005774"/>
                </a:solidFill>
                <a:latin typeface="Avenir"/>
                <a:ea typeface="Avenir"/>
                <a:cs typeface="Avenir"/>
                <a:sym typeface="Avenir"/>
              </a:rPr>
              <a:t>Working as close to the local challenge as possible </a:t>
            </a:r>
            <a:endParaRPr sz="2500"/>
          </a:p>
        </p:txBody>
      </p:sp>
      <p:pic>
        <p:nvPicPr>
          <p:cNvPr descr="Screen Shot 2021-12-07 at 12.05.16 PM.png" id="144" name="Google Shape;144;p4"/>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5"/>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5"/>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5"/>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5"/>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5"/>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Meet the Design Team</a:t>
            </a:r>
            <a:endParaRPr sz="4000"/>
          </a:p>
        </p:txBody>
      </p:sp>
      <p:sp>
        <p:nvSpPr>
          <p:cNvPr id="155" name="Google Shape;155;p5"/>
          <p:cNvSpPr txBox="1"/>
          <p:nvPr>
            <p:ph idx="1" type="subTitle"/>
          </p:nvPr>
        </p:nvSpPr>
        <p:spPr>
          <a:xfrm>
            <a:off x="459338" y="1890141"/>
            <a:ext cx="3693900" cy="382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774"/>
              </a:buClr>
              <a:buSzPts val="1800"/>
              <a:buFont typeface="Avenir"/>
              <a:buNone/>
            </a:pPr>
            <a:r>
              <a:rPr b="1" lang="en-US" sz="1800">
                <a:solidFill>
                  <a:srgbClr val="005774"/>
                </a:solidFill>
                <a:highlight>
                  <a:schemeClr val="lt1"/>
                </a:highlight>
                <a:latin typeface="Avenir"/>
                <a:ea typeface="Avenir"/>
                <a:cs typeface="Avenir"/>
                <a:sym typeface="Avenir"/>
              </a:rPr>
              <a:t>Kellie Pederson </a:t>
            </a:r>
            <a:endParaRPr b="1">
              <a:highlight>
                <a:schemeClr val="lt1"/>
              </a:highlight>
            </a:endParaRPr>
          </a:p>
          <a:p>
            <a:pPr indent="-285750" lvl="0" marL="285750" rtl="0" algn="l">
              <a:lnSpc>
                <a:spcPct val="90000"/>
              </a:lnSpc>
              <a:spcBef>
                <a:spcPts val="1000"/>
              </a:spcBef>
              <a:spcAft>
                <a:spcPts val="0"/>
              </a:spcAft>
              <a:buClr>
                <a:srgbClr val="005774"/>
              </a:buClr>
              <a:buSzPts val="1800"/>
              <a:buFont typeface="Courier New"/>
              <a:buChar char="o"/>
            </a:pPr>
            <a:r>
              <a:rPr lang="en-US" sz="1800">
                <a:solidFill>
                  <a:srgbClr val="005774"/>
                </a:solidFill>
                <a:highlight>
                  <a:schemeClr val="lt1"/>
                </a:highlight>
                <a:latin typeface="Avenir"/>
                <a:ea typeface="Avenir"/>
                <a:cs typeface="Avenir"/>
                <a:sym typeface="Avenir"/>
              </a:rPr>
              <a:t>Community Development Educator, UW - Extension</a:t>
            </a:r>
            <a:endParaRPr sz="1800">
              <a:solidFill>
                <a:srgbClr val="005774"/>
              </a:solidFill>
              <a:highlight>
                <a:schemeClr val="lt1"/>
              </a:highlight>
              <a:latin typeface="Avenir"/>
              <a:ea typeface="Avenir"/>
              <a:cs typeface="Avenir"/>
              <a:sym typeface="Avenir"/>
            </a:endParaRPr>
          </a:p>
          <a:p>
            <a:pPr indent="0" lvl="0" marL="0" rtl="0" algn="l">
              <a:lnSpc>
                <a:spcPct val="90000"/>
              </a:lnSpc>
              <a:spcBef>
                <a:spcPts val="1000"/>
              </a:spcBef>
              <a:spcAft>
                <a:spcPts val="0"/>
              </a:spcAft>
              <a:buNone/>
            </a:pPr>
            <a:r>
              <a:rPr b="1" lang="en-US" sz="1800">
                <a:solidFill>
                  <a:srgbClr val="005774"/>
                </a:solidFill>
                <a:highlight>
                  <a:schemeClr val="lt1"/>
                </a:highlight>
                <a:latin typeface="Avenir"/>
                <a:ea typeface="Avenir"/>
                <a:cs typeface="Avenir"/>
                <a:sym typeface="Avenir"/>
              </a:rPr>
              <a:t>Mark Abeles-Allison</a:t>
            </a:r>
            <a:endParaRPr sz="1800">
              <a:highlight>
                <a:schemeClr val="lt1"/>
              </a:highlight>
              <a:latin typeface="Arial"/>
              <a:ea typeface="Arial"/>
              <a:cs typeface="Arial"/>
              <a:sym typeface="Arial"/>
            </a:endParaRPr>
          </a:p>
          <a:p>
            <a:pPr indent="-285750" lvl="0" marL="285750" rtl="0" algn="l">
              <a:lnSpc>
                <a:spcPct val="90000"/>
              </a:lnSpc>
              <a:spcBef>
                <a:spcPts val="1000"/>
              </a:spcBef>
              <a:spcAft>
                <a:spcPts val="0"/>
              </a:spcAft>
              <a:buClr>
                <a:srgbClr val="005774"/>
              </a:buClr>
              <a:buSzPts val="1800"/>
              <a:buFont typeface="Courier New"/>
              <a:buChar char="o"/>
            </a:pPr>
            <a:r>
              <a:rPr lang="en-US" sz="1800">
                <a:solidFill>
                  <a:srgbClr val="005774"/>
                </a:solidFill>
                <a:latin typeface="Avenir"/>
                <a:ea typeface="Avenir"/>
                <a:cs typeface="Avenir"/>
                <a:sym typeface="Avenir"/>
              </a:rPr>
              <a:t>County Administrator, </a:t>
            </a:r>
            <a:br>
              <a:rPr lang="en-US" sz="1800">
                <a:solidFill>
                  <a:srgbClr val="005774"/>
                </a:solidFill>
                <a:latin typeface="Avenir"/>
                <a:ea typeface="Avenir"/>
                <a:cs typeface="Avenir"/>
                <a:sym typeface="Avenir"/>
              </a:rPr>
            </a:br>
            <a:r>
              <a:rPr lang="en-US" sz="1800">
                <a:solidFill>
                  <a:srgbClr val="005774"/>
                </a:solidFill>
                <a:latin typeface="Avenir"/>
                <a:ea typeface="Avenir"/>
                <a:cs typeface="Avenir"/>
                <a:sym typeface="Avenir"/>
              </a:rPr>
              <a:t>Bayfield County</a:t>
            </a:r>
            <a:endParaRPr/>
          </a:p>
          <a:p>
            <a:pPr indent="0" lvl="0" marL="0" rtl="0" algn="l">
              <a:lnSpc>
                <a:spcPct val="90000"/>
              </a:lnSpc>
              <a:spcBef>
                <a:spcPts val="1000"/>
              </a:spcBef>
              <a:spcAft>
                <a:spcPts val="0"/>
              </a:spcAft>
              <a:buClr>
                <a:srgbClr val="005774"/>
              </a:buClr>
              <a:buSzPts val="1800"/>
              <a:buFont typeface="Avenir"/>
              <a:buNone/>
            </a:pPr>
            <a:r>
              <a:rPr b="1" lang="en-US" sz="1800">
                <a:solidFill>
                  <a:srgbClr val="005774"/>
                </a:solidFill>
                <a:latin typeface="Avenir"/>
                <a:ea typeface="Avenir"/>
                <a:cs typeface="Avenir"/>
                <a:sym typeface="Avenir"/>
              </a:rPr>
              <a:t>Ray DePerry</a:t>
            </a:r>
            <a:endParaRPr/>
          </a:p>
          <a:p>
            <a:pPr indent="-285750" lvl="0" marL="285750" rtl="0" algn="l">
              <a:lnSpc>
                <a:spcPct val="90000"/>
              </a:lnSpc>
              <a:spcBef>
                <a:spcPts val="1000"/>
              </a:spcBef>
              <a:spcAft>
                <a:spcPts val="0"/>
              </a:spcAft>
              <a:buClr>
                <a:srgbClr val="005774"/>
              </a:buClr>
              <a:buSzPts val="1800"/>
              <a:buFont typeface="Courier New"/>
              <a:buChar char="o"/>
            </a:pPr>
            <a:r>
              <a:rPr lang="en-US" sz="1800">
                <a:solidFill>
                  <a:srgbClr val="005774"/>
                </a:solidFill>
                <a:latin typeface="Avenir"/>
                <a:ea typeface="Avenir"/>
                <a:cs typeface="Avenir"/>
                <a:sym typeface="Avenir"/>
              </a:rPr>
              <a:t>Executive Director, </a:t>
            </a:r>
            <a:br>
              <a:rPr lang="en-US" sz="1800">
                <a:solidFill>
                  <a:srgbClr val="005774"/>
                </a:solidFill>
                <a:latin typeface="Avenir"/>
                <a:ea typeface="Avenir"/>
                <a:cs typeface="Avenir"/>
                <a:sym typeface="Avenir"/>
              </a:rPr>
            </a:br>
            <a:r>
              <a:rPr lang="en-US" sz="1800">
                <a:solidFill>
                  <a:srgbClr val="005774"/>
                </a:solidFill>
                <a:latin typeface="Avenir"/>
                <a:ea typeface="Avenir"/>
                <a:cs typeface="Avenir"/>
                <a:sym typeface="Avenir"/>
              </a:rPr>
              <a:t>Red Cliff Housing Authority</a:t>
            </a:r>
            <a:endParaRPr b="1" sz="1800">
              <a:solidFill>
                <a:srgbClr val="005774"/>
              </a:solidFill>
              <a:latin typeface="Avenir"/>
              <a:ea typeface="Avenir"/>
              <a:cs typeface="Avenir"/>
              <a:sym typeface="Avenir"/>
            </a:endParaRPr>
          </a:p>
          <a:p>
            <a:pPr indent="0" lvl="0" marL="0" rtl="0" algn="l">
              <a:lnSpc>
                <a:spcPct val="90000"/>
              </a:lnSpc>
              <a:spcBef>
                <a:spcPts val="1000"/>
              </a:spcBef>
              <a:spcAft>
                <a:spcPts val="0"/>
              </a:spcAft>
              <a:buClr>
                <a:srgbClr val="005774"/>
              </a:buClr>
              <a:buSzPts val="1800"/>
              <a:buFont typeface="Avenir"/>
              <a:buNone/>
            </a:pPr>
            <a:r>
              <a:rPr b="1" lang="en-US" sz="1800">
                <a:solidFill>
                  <a:srgbClr val="005774"/>
                </a:solidFill>
                <a:latin typeface="Avenir"/>
                <a:ea typeface="Avenir"/>
                <a:cs typeface="Avenir"/>
                <a:sym typeface="Avenir"/>
              </a:rPr>
              <a:t>Gordon Ringberg</a:t>
            </a:r>
            <a:endParaRPr/>
          </a:p>
          <a:p>
            <a:pPr indent="-285750" lvl="0" marL="285750" rtl="0" algn="l">
              <a:lnSpc>
                <a:spcPct val="90000"/>
              </a:lnSpc>
              <a:spcBef>
                <a:spcPts val="1000"/>
              </a:spcBef>
              <a:spcAft>
                <a:spcPts val="0"/>
              </a:spcAft>
              <a:buClr>
                <a:srgbClr val="005774"/>
              </a:buClr>
              <a:buSzPts val="1800"/>
              <a:buFont typeface="Courier New"/>
              <a:buChar char="o"/>
            </a:pPr>
            <a:r>
              <a:rPr lang="en-US" sz="1800">
                <a:solidFill>
                  <a:srgbClr val="005774"/>
                </a:solidFill>
                <a:latin typeface="Avenir"/>
                <a:ea typeface="Avenir"/>
                <a:cs typeface="Avenir"/>
                <a:sym typeface="Avenir"/>
              </a:rPr>
              <a:t>Mayor, City of Bayfield </a:t>
            </a:r>
            <a:endParaRPr sz="1800">
              <a:solidFill>
                <a:srgbClr val="005774"/>
              </a:solidFill>
              <a:latin typeface="Avenir"/>
              <a:ea typeface="Avenir"/>
              <a:cs typeface="Avenir"/>
              <a:sym typeface="Avenir"/>
            </a:endParaRPr>
          </a:p>
          <a:p>
            <a:pPr indent="0" lvl="0" marL="0" rtl="0" algn="l">
              <a:spcBef>
                <a:spcPts val="1000"/>
              </a:spcBef>
              <a:spcAft>
                <a:spcPts val="0"/>
              </a:spcAft>
              <a:buNone/>
            </a:pPr>
            <a:r>
              <a:rPr b="1" lang="en-US" sz="1800">
                <a:solidFill>
                  <a:srgbClr val="005774"/>
                </a:solidFill>
                <a:latin typeface="Avenir"/>
                <a:ea typeface="Avenir"/>
                <a:cs typeface="Avenir"/>
                <a:sym typeface="Avenir"/>
              </a:rPr>
              <a:t>Steven Wiley</a:t>
            </a:r>
            <a:endParaRPr b="1" sz="1800">
              <a:solidFill>
                <a:srgbClr val="005774"/>
              </a:solidFill>
              <a:latin typeface="Avenir"/>
              <a:ea typeface="Avenir"/>
              <a:cs typeface="Avenir"/>
              <a:sym typeface="Avenir"/>
            </a:endParaRPr>
          </a:p>
          <a:p>
            <a:pPr indent="-285750" lvl="0" marL="285750" rtl="0" algn="l">
              <a:spcBef>
                <a:spcPts val="1000"/>
              </a:spcBef>
              <a:spcAft>
                <a:spcPts val="0"/>
              </a:spcAft>
              <a:buClr>
                <a:srgbClr val="005774"/>
              </a:buClr>
              <a:buSzPts val="1800"/>
              <a:buFont typeface="Avenir"/>
              <a:buChar char="o"/>
            </a:pPr>
            <a:r>
              <a:rPr lang="en-US" sz="1800">
                <a:solidFill>
                  <a:srgbClr val="005774"/>
                </a:solidFill>
                <a:latin typeface="Avenir"/>
                <a:ea typeface="Avenir"/>
                <a:cs typeface="Avenir"/>
                <a:sym typeface="Avenir"/>
              </a:rPr>
              <a:t>Planning and Development Director, City of Ashland</a:t>
            </a:r>
            <a:endParaRPr b="1" sz="1800">
              <a:solidFill>
                <a:srgbClr val="005774"/>
              </a:solidFill>
              <a:latin typeface="Avenir"/>
              <a:ea typeface="Avenir"/>
              <a:cs typeface="Avenir"/>
              <a:sym typeface="Avenir"/>
            </a:endParaRPr>
          </a:p>
          <a:p>
            <a:pPr indent="-228600" lvl="0" marL="342900" rtl="0" algn="l">
              <a:lnSpc>
                <a:spcPct val="90000"/>
              </a:lnSpc>
              <a:spcBef>
                <a:spcPts val="1000"/>
              </a:spcBef>
              <a:spcAft>
                <a:spcPts val="0"/>
              </a:spcAft>
              <a:buClr>
                <a:schemeClr val="dk1"/>
              </a:buClr>
              <a:buSzPts val="1800"/>
              <a:buFont typeface="Courier New"/>
              <a:buNone/>
            </a:pPr>
            <a:r>
              <a:t/>
            </a:r>
            <a:endParaRPr sz="1800">
              <a:solidFill>
                <a:srgbClr val="005774"/>
              </a:solidFill>
              <a:latin typeface="Avenir"/>
              <a:ea typeface="Avenir"/>
              <a:cs typeface="Avenir"/>
              <a:sym typeface="Avenir"/>
            </a:endParaRPr>
          </a:p>
        </p:txBody>
      </p:sp>
      <p:sp>
        <p:nvSpPr>
          <p:cNvPr id="156" name="Google Shape;156;p5"/>
          <p:cNvSpPr txBox="1"/>
          <p:nvPr/>
        </p:nvSpPr>
        <p:spPr>
          <a:xfrm>
            <a:off x="4403523" y="1890142"/>
            <a:ext cx="3679200" cy="47376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800">
                <a:solidFill>
                  <a:srgbClr val="005774"/>
                </a:solidFill>
                <a:latin typeface="Avenir"/>
                <a:ea typeface="Avenir"/>
                <a:cs typeface="Avenir"/>
                <a:sym typeface="Avenir"/>
              </a:rPr>
              <a:t>Jennifer Toribio-Warren</a:t>
            </a:r>
            <a:endParaRPr b="1" sz="1800">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rgbClr val="005774"/>
              </a:buClr>
              <a:buSzPts val="1800"/>
              <a:buFont typeface="Courier New"/>
              <a:buChar char="o"/>
            </a:pPr>
            <a:r>
              <a:rPr lang="en-US" sz="1800">
                <a:solidFill>
                  <a:srgbClr val="005774"/>
                </a:solidFill>
                <a:latin typeface="Avenir"/>
                <a:ea typeface="Avenir"/>
                <a:cs typeface="Avenir"/>
                <a:sym typeface="Avenir"/>
              </a:rPr>
              <a:t>Executive Director, </a:t>
            </a:r>
            <a:br>
              <a:rPr lang="en-US" sz="1800">
                <a:solidFill>
                  <a:srgbClr val="005774"/>
                </a:solidFill>
                <a:latin typeface="Avenir"/>
                <a:ea typeface="Avenir"/>
                <a:cs typeface="Avenir"/>
                <a:sym typeface="Avenir"/>
              </a:rPr>
            </a:br>
            <a:r>
              <a:rPr lang="en-US" sz="1800">
                <a:solidFill>
                  <a:srgbClr val="005774"/>
                </a:solidFill>
                <a:latin typeface="Avenir"/>
                <a:ea typeface="Avenir"/>
                <a:cs typeface="Avenir"/>
                <a:sym typeface="Avenir"/>
              </a:rPr>
              <a:t>Bad River Housing Authority</a:t>
            </a:r>
            <a:endParaRPr/>
          </a:p>
          <a:p>
            <a:pPr indent="0" lvl="0" marL="0" marR="0" rtl="0" algn="l">
              <a:lnSpc>
                <a:spcPct val="90000"/>
              </a:lnSpc>
              <a:spcBef>
                <a:spcPts val="1000"/>
              </a:spcBef>
              <a:spcAft>
                <a:spcPts val="0"/>
              </a:spcAft>
              <a:buNone/>
            </a:pPr>
            <a:r>
              <a:rPr b="1" lang="en-US" sz="1800">
                <a:solidFill>
                  <a:srgbClr val="005774"/>
                </a:solidFill>
                <a:latin typeface="Avenir"/>
                <a:ea typeface="Avenir"/>
                <a:cs typeface="Avenir"/>
                <a:sym typeface="Avenir"/>
              </a:rPr>
              <a:t>Karen Novachek</a:t>
            </a:r>
            <a:endParaRPr b="1" sz="1800">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rgbClr val="005774"/>
              </a:buClr>
              <a:buSzPts val="1800"/>
              <a:buFont typeface="Courier New"/>
              <a:buChar char="o"/>
            </a:pPr>
            <a:r>
              <a:rPr lang="en-US" sz="1800">
                <a:solidFill>
                  <a:srgbClr val="005774"/>
                </a:solidFill>
                <a:latin typeface="Avenir"/>
                <a:ea typeface="Avenir"/>
                <a:cs typeface="Avenir"/>
                <a:sym typeface="Avenir"/>
              </a:rPr>
              <a:t>City Council, City of Washburn</a:t>
            </a:r>
            <a:endParaRPr/>
          </a:p>
          <a:p>
            <a:pPr indent="0" lvl="0" marL="0" marR="0" rtl="0" algn="l">
              <a:lnSpc>
                <a:spcPct val="90000"/>
              </a:lnSpc>
              <a:spcBef>
                <a:spcPts val="1000"/>
              </a:spcBef>
              <a:spcAft>
                <a:spcPts val="0"/>
              </a:spcAft>
              <a:buNone/>
            </a:pPr>
            <a:r>
              <a:rPr b="1" lang="en-US" sz="1800">
                <a:solidFill>
                  <a:srgbClr val="005774"/>
                </a:solidFill>
                <a:latin typeface="Avenir"/>
                <a:ea typeface="Avenir"/>
                <a:cs typeface="Avenir"/>
                <a:sym typeface="Avenir"/>
              </a:rPr>
              <a:t>Jeff Silbert</a:t>
            </a:r>
            <a:endParaRPr/>
          </a:p>
          <a:p>
            <a:pPr indent="-285750" lvl="0" marL="285750" marR="0" rtl="0" algn="l">
              <a:lnSpc>
                <a:spcPct val="90000"/>
              </a:lnSpc>
              <a:spcBef>
                <a:spcPts val="1000"/>
              </a:spcBef>
              <a:spcAft>
                <a:spcPts val="0"/>
              </a:spcAft>
              <a:buClr>
                <a:srgbClr val="005774"/>
              </a:buClr>
              <a:buSzPts val="1800"/>
              <a:buFont typeface="Courier New"/>
              <a:buChar char="o"/>
            </a:pPr>
            <a:r>
              <a:rPr lang="en-US" sz="1800">
                <a:solidFill>
                  <a:srgbClr val="005774"/>
                </a:solidFill>
                <a:latin typeface="Avenir"/>
                <a:ea typeface="Avenir"/>
                <a:cs typeface="Avenir"/>
                <a:sym typeface="Avenir"/>
              </a:rPr>
              <a:t>Board of Supervisors, </a:t>
            </a:r>
            <a:br>
              <a:rPr lang="en-US" sz="1800">
                <a:solidFill>
                  <a:srgbClr val="005774"/>
                </a:solidFill>
                <a:latin typeface="Avenir"/>
                <a:ea typeface="Avenir"/>
                <a:cs typeface="Avenir"/>
                <a:sym typeface="Avenir"/>
              </a:rPr>
            </a:br>
            <a:r>
              <a:rPr lang="en-US" sz="1800">
                <a:solidFill>
                  <a:srgbClr val="005774"/>
                </a:solidFill>
                <a:latin typeface="Avenir"/>
                <a:ea typeface="Avenir"/>
                <a:cs typeface="Avenir"/>
                <a:sym typeface="Avenir"/>
              </a:rPr>
              <a:t>Bayfield County</a:t>
            </a:r>
            <a:endParaRPr sz="1800">
              <a:solidFill>
                <a:srgbClr val="005774"/>
              </a:solidFill>
              <a:latin typeface="Avenir"/>
              <a:ea typeface="Avenir"/>
              <a:cs typeface="Avenir"/>
              <a:sym typeface="Avenir"/>
            </a:endParaRPr>
          </a:p>
          <a:p>
            <a:pPr indent="0" lvl="0" marL="0" rtl="0" algn="l">
              <a:lnSpc>
                <a:spcPct val="90000"/>
              </a:lnSpc>
              <a:spcBef>
                <a:spcPts val="1000"/>
              </a:spcBef>
              <a:spcAft>
                <a:spcPts val="0"/>
              </a:spcAft>
              <a:buNone/>
            </a:pPr>
            <a:r>
              <a:rPr b="1" lang="en-US" sz="1800">
                <a:solidFill>
                  <a:srgbClr val="005774"/>
                </a:solidFill>
                <a:latin typeface="Avenir"/>
                <a:ea typeface="Avenir"/>
                <a:cs typeface="Avenir"/>
                <a:sym typeface="Avenir"/>
              </a:rPr>
              <a:t>Brant Kucera</a:t>
            </a:r>
            <a:endParaRPr>
              <a:solidFill>
                <a:schemeClr val="dk1"/>
              </a:solidFill>
            </a:endParaRPr>
          </a:p>
          <a:p>
            <a:pPr indent="-342900" lvl="0" marL="457200" rtl="0" algn="l">
              <a:lnSpc>
                <a:spcPct val="90000"/>
              </a:lnSpc>
              <a:spcBef>
                <a:spcPts val="1000"/>
              </a:spcBef>
              <a:spcAft>
                <a:spcPts val="0"/>
              </a:spcAft>
              <a:buClr>
                <a:srgbClr val="005774"/>
              </a:buClr>
              <a:buSzPts val="1800"/>
              <a:buFont typeface="Avenir"/>
              <a:buChar char="o"/>
            </a:pPr>
            <a:r>
              <a:rPr lang="en-US" sz="1800">
                <a:solidFill>
                  <a:srgbClr val="005774"/>
                </a:solidFill>
                <a:latin typeface="Avenir"/>
                <a:ea typeface="Avenir"/>
                <a:cs typeface="Avenir"/>
                <a:sym typeface="Avenir"/>
              </a:rPr>
              <a:t>Administrator, </a:t>
            </a:r>
            <a:br>
              <a:rPr lang="en-US" sz="1800">
                <a:solidFill>
                  <a:srgbClr val="005774"/>
                </a:solidFill>
                <a:latin typeface="Avenir"/>
                <a:ea typeface="Avenir"/>
                <a:cs typeface="Avenir"/>
                <a:sym typeface="Avenir"/>
              </a:rPr>
            </a:br>
            <a:r>
              <a:rPr lang="en-US" sz="1800">
                <a:solidFill>
                  <a:srgbClr val="005774"/>
                </a:solidFill>
                <a:latin typeface="Avenir"/>
                <a:ea typeface="Avenir"/>
                <a:cs typeface="Avenir"/>
                <a:sym typeface="Avenir"/>
              </a:rPr>
              <a:t>City of Ashland</a:t>
            </a:r>
            <a:endParaRPr sz="1800">
              <a:solidFill>
                <a:srgbClr val="005774"/>
              </a:solidFill>
              <a:latin typeface="Avenir"/>
              <a:ea typeface="Avenir"/>
              <a:cs typeface="Avenir"/>
              <a:sym typeface="Avenir"/>
            </a:endParaRPr>
          </a:p>
          <a:p>
            <a:pPr indent="0" lvl="0" marL="0" rtl="0" algn="l">
              <a:lnSpc>
                <a:spcPct val="90000"/>
              </a:lnSpc>
              <a:spcBef>
                <a:spcPts val="1000"/>
              </a:spcBef>
              <a:spcAft>
                <a:spcPts val="0"/>
              </a:spcAft>
              <a:buNone/>
            </a:pPr>
            <a:r>
              <a:rPr b="1" lang="en-US" sz="1800">
                <a:solidFill>
                  <a:srgbClr val="005774"/>
                </a:solidFill>
                <a:latin typeface="Avenir"/>
                <a:ea typeface="Avenir"/>
                <a:cs typeface="Avenir"/>
                <a:sym typeface="Avenir"/>
              </a:rPr>
              <a:t>Cole Rabska</a:t>
            </a:r>
            <a:endParaRPr b="1" sz="1800">
              <a:solidFill>
                <a:srgbClr val="005774"/>
              </a:solidFill>
              <a:latin typeface="Avenir"/>
              <a:ea typeface="Avenir"/>
              <a:cs typeface="Avenir"/>
              <a:sym typeface="Avenir"/>
            </a:endParaRPr>
          </a:p>
          <a:p>
            <a:pPr indent="-342900" lvl="0" marL="457200" rtl="0" algn="l">
              <a:lnSpc>
                <a:spcPct val="90000"/>
              </a:lnSpc>
              <a:spcBef>
                <a:spcPts val="1000"/>
              </a:spcBef>
              <a:spcAft>
                <a:spcPts val="0"/>
              </a:spcAft>
              <a:buClr>
                <a:srgbClr val="005774"/>
              </a:buClr>
              <a:buSzPts val="1800"/>
              <a:buFont typeface="Avenir"/>
              <a:buChar char="o"/>
            </a:pPr>
            <a:r>
              <a:rPr lang="en-US" sz="1800">
                <a:solidFill>
                  <a:srgbClr val="005774"/>
                </a:solidFill>
                <a:latin typeface="Avenir"/>
                <a:ea typeface="Avenir"/>
                <a:cs typeface="Avenir"/>
                <a:sym typeface="Avenir"/>
              </a:rPr>
              <a:t>Executive Director, </a:t>
            </a:r>
            <a:br>
              <a:rPr lang="en-US" sz="1800">
                <a:solidFill>
                  <a:srgbClr val="005774"/>
                </a:solidFill>
                <a:latin typeface="Avenir"/>
                <a:ea typeface="Avenir"/>
                <a:cs typeface="Avenir"/>
                <a:sym typeface="Avenir"/>
              </a:rPr>
            </a:br>
            <a:r>
              <a:rPr lang="en-US" sz="1800">
                <a:solidFill>
                  <a:srgbClr val="005774"/>
                </a:solidFill>
                <a:latin typeface="Avenir"/>
                <a:ea typeface="Avenir"/>
                <a:cs typeface="Avenir"/>
                <a:sym typeface="Avenir"/>
              </a:rPr>
              <a:t>Bayfield County EDC</a:t>
            </a:r>
            <a:endParaRPr sz="1800">
              <a:solidFill>
                <a:srgbClr val="005774"/>
              </a:solidFill>
              <a:latin typeface="Avenir"/>
              <a:ea typeface="Avenir"/>
              <a:cs typeface="Avenir"/>
              <a:sym typeface="Avenir"/>
            </a:endParaRPr>
          </a:p>
        </p:txBody>
      </p:sp>
      <p:sp>
        <p:nvSpPr>
          <p:cNvPr id="157" name="Google Shape;157;p5"/>
          <p:cNvSpPr txBox="1"/>
          <p:nvPr/>
        </p:nvSpPr>
        <p:spPr>
          <a:xfrm>
            <a:off x="8333003" y="1890147"/>
            <a:ext cx="3812400" cy="5143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800">
                <a:solidFill>
                  <a:srgbClr val="005774"/>
                </a:solidFill>
                <a:latin typeface="Avenir"/>
                <a:ea typeface="Avenir"/>
                <a:cs typeface="Avenir"/>
                <a:sym typeface="Avenir"/>
              </a:rPr>
              <a:t>Heidi Zimmer</a:t>
            </a:r>
            <a:endParaRPr sz="1800">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rgbClr val="005774"/>
              </a:buClr>
              <a:buSzPts val="1800"/>
              <a:buFont typeface="Courier New"/>
              <a:buChar char="o"/>
            </a:pPr>
            <a:r>
              <a:rPr lang="en-US" sz="1800">
                <a:solidFill>
                  <a:srgbClr val="005774"/>
                </a:solidFill>
                <a:highlight>
                  <a:schemeClr val="lt1"/>
                </a:highlight>
                <a:latin typeface="Avenir"/>
                <a:ea typeface="Avenir"/>
                <a:cs typeface="Avenir"/>
                <a:sym typeface="Avenir"/>
              </a:rPr>
              <a:t>President, Zimmer </a:t>
            </a:r>
            <a:r>
              <a:rPr lang="en-US" sz="18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1"/>
                  </a:ext>
                </a:extLst>
              </a:rPr>
              <a:t>Development</a:t>
            </a:r>
            <a:r>
              <a:rPr lang="en-US" sz="1800">
                <a:solidFill>
                  <a:srgbClr val="005774"/>
                </a:solidFill>
                <a:highlight>
                  <a:schemeClr val="lt1"/>
                </a:highlight>
                <a:latin typeface="Avenir"/>
                <a:ea typeface="Avenir"/>
                <a:cs typeface="Avenir"/>
                <a:sym typeface="Avenir"/>
              </a:rPr>
              <a:t> Owner, Wild Rice Retreat</a:t>
            </a:r>
            <a:endParaRPr sz="1800">
              <a:solidFill>
                <a:schemeClr val="dk1"/>
              </a:solidFill>
              <a:highlight>
                <a:schemeClr val="lt1"/>
              </a:highlight>
              <a:latin typeface="Calibri"/>
              <a:ea typeface="Calibri"/>
              <a:cs typeface="Calibri"/>
              <a:sym typeface="Calibri"/>
            </a:endParaRPr>
          </a:p>
          <a:p>
            <a:pPr indent="0" lvl="0" marL="0" marR="0" rtl="0" algn="l">
              <a:lnSpc>
                <a:spcPct val="90000"/>
              </a:lnSpc>
              <a:spcBef>
                <a:spcPts val="1000"/>
              </a:spcBef>
              <a:spcAft>
                <a:spcPts val="0"/>
              </a:spcAft>
              <a:buNone/>
            </a:pPr>
            <a:r>
              <a:rPr b="1" lang="en-US" sz="1800">
                <a:solidFill>
                  <a:srgbClr val="005774"/>
                </a:solidFill>
                <a:highlight>
                  <a:schemeClr val="lt1"/>
                </a:highlight>
                <a:latin typeface="Avenir"/>
                <a:ea typeface="Avenir"/>
                <a:cs typeface="Avenir"/>
                <a:sym typeface="Avenir"/>
              </a:rPr>
              <a:t>Sheldon</a:t>
            </a:r>
            <a:r>
              <a:rPr b="1" lang="en-US" sz="1800">
                <a:solidFill>
                  <a:srgbClr val="005774"/>
                </a:solidFill>
                <a:highlight>
                  <a:schemeClr val="lt1"/>
                </a:highlight>
                <a:latin typeface="Avenir"/>
                <a:ea typeface="Avenir"/>
                <a:cs typeface="Avenir"/>
                <a:sym typeface="Avenir"/>
              </a:rPr>
              <a:t> Johnson</a:t>
            </a:r>
            <a:endParaRPr>
              <a:highlight>
                <a:schemeClr val="lt1"/>
              </a:highlight>
            </a:endParaRPr>
          </a:p>
          <a:p>
            <a:pPr indent="-285750" lvl="0" marL="285750" marR="0" rtl="0" algn="l">
              <a:lnSpc>
                <a:spcPct val="90000"/>
              </a:lnSpc>
              <a:spcBef>
                <a:spcPts val="1000"/>
              </a:spcBef>
              <a:spcAft>
                <a:spcPts val="0"/>
              </a:spcAft>
              <a:buClr>
                <a:srgbClr val="005774"/>
              </a:buClr>
              <a:buSzPts val="1800"/>
              <a:buFont typeface="Courier New"/>
              <a:buChar char="o"/>
            </a:pPr>
            <a:r>
              <a:rPr lang="en-US" sz="1800">
                <a:solidFill>
                  <a:srgbClr val="005774"/>
                </a:solidFill>
                <a:highlight>
                  <a:schemeClr val="lt1"/>
                </a:highlight>
                <a:latin typeface="Avenir"/>
                <a:ea typeface="Avenir"/>
                <a:cs typeface="Avenir"/>
                <a:sym typeface="Avenir"/>
              </a:rPr>
              <a:t>Executive Director, Northwest Wisconsin Regional Planning Commission</a:t>
            </a:r>
            <a:endParaRPr sz="1800">
              <a:solidFill>
                <a:schemeClr val="dk1"/>
              </a:solidFill>
              <a:highlight>
                <a:schemeClr val="lt1"/>
              </a:highlight>
              <a:latin typeface="Calibri"/>
              <a:ea typeface="Calibri"/>
              <a:cs typeface="Calibri"/>
              <a:sym typeface="Calibri"/>
            </a:endParaRPr>
          </a:p>
          <a:p>
            <a:pPr indent="0" lvl="0" marL="0" marR="0" rtl="0" algn="l">
              <a:lnSpc>
                <a:spcPct val="90000"/>
              </a:lnSpc>
              <a:spcBef>
                <a:spcPts val="1000"/>
              </a:spcBef>
              <a:spcAft>
                <a:spcPts val="0"/>
              </a:spcAft>
              <a:buNone/>
            </a:pPr>
            <a:r>
              <a:rPr b="1" lang="en-US" sz="1800">
                <a:solidFill>
                  <a:srgbClr val="005774"/>
                </a:solidFill>
                <a:highlight>
                  <a:schemeClr val="lt1"/>
                </a:highlight>
                <a:latin typeface="Avenir"/>
                <a:ea typeface="Avenir"/>
                <a:cs typeface="Avenir"/>
                <a:sym typeface="Avenir"/>
              </a:rPr>
              <a:t>David Popelka</a:t>
            </a:r>
            <a:endParaRPr b="1" sz="1800">
              <a:solidFill>
                <a:schemeClr val="dk1"/>
              </a:solidFill>
              <a:highlight>
                <a:schemeClr val="lt1"/>
              </a:highlight>
              <a:latin typeface="Calibri"/>
              <a:ea typeface="Calibri"/>
              <a:cs typeface="Calibri"/>
              <a:sym typeface="Calibri"/>
            </a:endParaRPr>
          </a:p>
          <a:p>
            <a:pPr indent="-285750" lvl="0" marL="285750" marR="0" rtl="0" algn="l">
              <a:lnSpc>
                <a:spcPct val="90000"/>
              </a:lnSpc>
              <a:spcBef>
                <a:spcPts val="1000"/>
              </a:spcBef>
              <a:spcAft>
                <a:spcPts val="0"/>
              </a:spcAft>
              <a:buClr>
                <a:srgbClr val="005774"/>
              </a:buClr>
              <a:buSzPts val="1800"/>
              <a:buFont typeface="Courier New"/>
              <a:buChar char="o"/>
            </a:pPr>
            <a:r>
              <a:rPr lang="en-US" sz="1800">
                <a:solidFill>
                  <a:srgbClr val="005774"/>
                </a:solidFill>
                <a:highlight>
                  <a:schemeClr val="lt1"/>
                </a:highlight>
                <a:latin typeface="Avenir"/>
                <a:ea typeface="Avenir"/>
                <a:cs typeface="Avenir"/>
                <a:sym typeface="Avenir"/>
              </a:rPr>
              <a:t>Supervisor, Town of Cable </a:t>
            </a:r>
            <a:endParaRPr sz="1800">
              <a:solidFill>
                <a:srgbClr val="005774"/>
              </a:solidFill>
              <a:highlight>
                <a:schemeClr val="lt1"/>
              </a:highlight>
              <a:latin typeface="Avenir"/>
              <a:ea typeface="Avenir"/>
              <a:cs typeface="Avenir"/>
              <a:sym typeface="Avenir"/>
            </a:endParaRPr>
          </a:p>
          <a:p>
            <a:pPr indent="0" lvl="0" marL="0" marR="0" rtl="0" algn="l">
              <a:lnSpc>
                <a:spcPct val="90000"/>
              </a:lnSpc>
              <a:spcBef>
                <a:spcPts val="1000"/>
              </a:spcBef>
              <a:spcAft>
                <a:spcPts val="0"/>
              </a:spcAft>
              <a:buNone/>
            </a:pPr>
            <a:r>
              <a:rPr b="1" lang="en-US" sz="1800">
                <a:solidFill>
                  <a:srgbClr val="005774"/>
                </a:solidFill>
                <a:highlight>
                  <a:schemeClr val="lt1"/>
                </a:highlight>
                <a:latin typeface="Avenir"/>
                <a:ea typeface="Avenir"/>
                <a:cs typeface="Avenir"/>
                <a:sym typeface="Avenir"/>
              </a:rPr>
              <a:t>Michael Kuchta</a:t>
            </a:r>
            <a:endParaRPr b="1" sz="1800">
              <a:solidFill>
                <a:srgbClr val="005774"/>
              </a:solidFill>
              <a:highlight>
                <a:schemeClr val="lt1"/>
              </a:highlight>
              <a:latin typeface="Avenir"/>
              <a:ea typeface="Avenir"/>
              <a:cs typeface="Avenir"/>
              <a:sym typeface="Avenir"/>
            </a:endParaRPr>
          </a:p>
          <a:p>
            <a:pPr indent="-285750" lvl="0" marL="285750" marR="0" rtl="0" algn="l">
              <a:lnSpc>
                <a:spcPct val="90000"/>
              </a:lnSpc>
              <a:spcBef>
                <a:spcPts val="1000"/>
              </a:spcBef>
              <a:spcAft>
                <a:spcPts val="0"/>
              </a:spcAft>
              <a:buClr>
                <a:srgbClr val="005774"/>
              </a:buClr>
              <a:buSzPts val="1800"/>
              <a:buFont typeface="Avenir"/>
              <a:buChar char="o"/>
            </a:pPr>
            <a:r>
              <a:rPr lang="en-US" sz="1800">
                <a:solidFill>
                  <a:srgbClr val="005774"/>
                </a:solidFill>
                <a:highlight>
                  <a:schemeClr val="lt1"/>
                </a:highlight>
                <a:latin typeface="Avenir"/>
                <a:ea typeface="Avenir"/>
                <a:cs typeface="Avenir"/>
                <a:sym typeface="Avenir"/>
              </a:rPr>
              <a:t>Administrator, Town of La Pointe</a:t>
            </a:r>
            <a:endParaRPr sz="1800">
              <a:solidFill>
                <a:srgbClr val="005774"/>
              </a:solidFill>
              <a:highlight>
                <a:schemeClr val="lt1"/>
              </a:highlight>
              <a:latin typeface="Avenir"/>
              <a:ea typeface="Avenir"/>
              <a:cs typeface="Avenir"/>
              <a:sym typeface="Avenir"/>
            </a:endParaRPr>
          </a:p>
          <a:p>
            <a:pPr indent="0" lvl="0" marL="457200" marR="0" rtl="0" algn="l">
              <a:lnSpc>
                <a:spcPct val="90000"/>
              </a:lnSpc>
              <a:spcBef>
                <a:spcPts val="1000"/>
              </a:spcBef>
              <a:spcAft>
                <a:spcPts val="0"/>
              </a:spcAft>
              <a:buNone/>
            </a:pPr>
            <a:r>
              <a:t/>
            </a:r>
            <a:endParaRPr sz="1800">
              <a:solidFill>
                <a:srgbClr val="005774"/>
              </a:solidFill>
              <a:latin typeface="Avenir"/>
              <a:ea typeface="Avenir"/>
              <a:cs typeface="Avenir"/>
              <a:sym typeface="Avenir"/>
            </a:endParaRPr>
          </a:p>
          <a:p>
            <a:pPr indent="-228600" lvl="1" marL="800100" marR="0" rtl="0" algn="l">
              <a:lnSpc>
                <a:spcPct val="90000"/>
              </a:lnSpc>
              <a:spcBef>
                <a:spcPts val="1000"/>
              </a:spcBef>
              <a:spcAft>
                <a:spcPts val="0"/>
              </a:spcAft>
              <a:buClr>
                <a:schemeClr val="dk1"/>
              </a:buClr>
              <a:buSzPts val="1800"/>
              <a:buFont typeface="Courier New"/>
              <a:buNone/>
            </a:pPr>
            <a:r>
              <a:t/>
            </a:r>
            <a:endParaRPr b="0" i="0" sz="1800" u="none" cap="none" strike="noStrike">
              <a:solidFill>
                <a:srgbClr val="005774"/>
              </a:solidFill>
              <a:latin typeface="Avenir"/>
              <a:ea typeface="Avenir"/>
              <a:cs typeface="Avenir"/>
              <a:sym typeface="Avenir"/>
            </a:endParaRPr>
          </a:p>
          <a:p>
            <a:pPr indent="-228600" lvl="0" marL="342900" marR="0" rtl="0" algn="l">
              <a:lnSpc>
                <a:spcPct val="90000"/>
              </a:lnSpc>
              <a:spcBef>
                <a:spcPts val="1000"/>
              </a:spcBef>
              <a:spcAft>
                <a:spcPts val="0"/>
              </a:spcAft>
              <a:buClr>
                <a:schemeClr val="dk1"/>
              </a:buClr>
              <a:buSzPts val="1800"/>
              <a:buFont typeface="Courier New"/>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6"/>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6"/>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6"/>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6"/>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6"/>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Rural Affordable Workforce </a:t>
            </a:r>
            <a:r>
              <a:rPr lang="en-US" sz="4000">
                <a:solidFill>
                  <a:srgbClr val="FFFFFF"/>
                </a:solidFill>
                <a:latin typeface="Avenir"/>
                <a:ea typeface="Avenir"/>
                <a:cs typeface="Avenir"/>
                <a:sym typeface="Avenir"/>
                <a:extLst>
                  <a:ext uri="http://customooxmlschemas.google.com/">
                    <go:slidesCustomData xmlns:go="http://customooxmlschemas.google.com/" textRoundtripDataId="2"/>
                  </a:ext>
                </a:extLst>
              </a:rPr>
              <a:t>Housing</a:t>
            </a:r>
            <a:r>
              <a:rPr lang="en-US" sz="4000">
                <a:solidFill>
                  <a:srgbClr val="6D9EEB"/>
                </a:solidFill>
                <a:latin typeface="Avenir"/>
                <a:ea typeface="Avenir"/>
                <a:cs typeface="Avenir"/>
                <a:sym typeface="Avenir"/>
                <a:extLst>
                  <a:ext uri="http://customooxmlschemas.google.com/">
                    <go:slidesCustomData xmlns:go="http://customooxmlschemas.google.com/" textRoundtripDataId="3"/>
                  </a:ext>
                </a:extLst>
              </a:rPr>
              <a:t> </a:t>
            </a:r>
            <a:r>
              <a:rPr lang="en-US" sz="4000">
                <a:solidFill>
                  <a:srgbClr val="FFFFFF"/>
                </a:solidFill>
                <a:latin typeface="Avenir"/>
                <a:ea typeface="Avenir"/>
                <a:cs typeface="Avenir"/>
                <a:sym typeface="Avenir"/>
              </a:rPr>
              <a:t>Pilot</a:t>
            </a:r>
            <a:endParaRPr sz="4000"/>
          </a:p>
        </p:txBody>
      </p:sp>
      <p:sp>
        <p:nvSpPr>
          <p:cNvPr id="168" name="Google Shape;168;p6"/>
          <p:cNvSpPr txBox="1"/>
          <p:nvPr>
            <p:ph idx="1" type="subTitle"/>
          </p:nvPr>
        </p:nvSpPr>
        <p:spPr>
          <a:xfrm>
            <a:off x="718450" y="2152075"/>
            <a:ext cx="6007200" cy="3401400"/>
          </a:xfrm>
          <a:prstGeom prst="rect">
            <a:avLst/>
          </a:prstGeom>
          <a:noFill/>
          <a:ln>
            <a:noFill/>
          </a:ln>
        </p:spPr>
        <p:txBody>
          <a:bodyPr anchorCtr="0" anchor="ctr" bIns="45700" lIns="91425" spcFirstLastPara="1" rIns="91425" wrap="square" tIns="45700">
            <a:normAutofit lnSpcReduction="20000"/>
          </a:bodyPr>
          <a:lstStyle/>
          <a:p>
            <a:pPr indent="-133350" lvl="0" marL="285750" rtl="0" algn="l">
              <a:lnSpc>
                <a:spcPct val="30000"/>
              </a:lnSpc>
              <a:spcBef>
                <a:spcPts val="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a:p>
            <a:pPr indent="0" lvl="0" marL="0" rtl="0" algn="l">
              <a:lnSpc>
                <a:spcPct val="90000"/>
              </a:lnSpc>
              <a:spcBef>
                <a:spcPts val="1000"/>
              </a:spcBef>
              <a:spcAft>
                <a:spcPts val="0"/>
              </a:spcAft>
              <a:buClr>
                <a:srgbClr val="005774"/>
              </a:buClr>
              <a:buSzPts val="2400"/>
              <a:buFont typeface="Avenir"/>
              <a:buNone/>
            </a:pPr>
            <a:r>
              <a:rPr b="1" lang="en-US" sz="2500">
                <a:solidFill>
                  <a:srgbClr val="005774"/>
                </a:solidFill>
                <a:latin typeface="Avenir"/>
                <a:ea typeface="Avenir"/>
                <a:cs typeface="Avenir"/>
                <a:sym typeface="Avenir"/>
              </a:rPr>
              <a:t>Goal</a:t>
            </a:r>
            <a:endParaRPr sz="2500">
              <a:solidFill>
                <a:srgbClr val="005774"/>
              </a:solidFill>
              <a:latin typeface="Avenir"/>
              <a:ea typeface="Avenir"/>
              <a:cs typeface="Avenir"/>
              <a:sym typeface="Avenir"/>
            </a:endParaRPr>
          </a:p>
          <a:p>
            <a:pPr indent="-349250" lvl="0" marL="342900" rtl="0" algn="l">
              <a:lnSpc>
                <a:spcPct val="90000"/>
              </a:lnSpc>
              <a:spcBef>
                <a:spcPts val="1000"/>
              </a:spcBef>
              <a:spcAft>
                <a:spcPts val="0"/>
              </a:spcAft>
              <a:buClr>
                <a:srgbClr val="005774"/>
              </a:buClr>
              <a:buSzPts val="2500"/>
              <a:buFont typeface="Courier New"/>
              <a:buChar char="o"/>
            </a:pPr>
            <a:r>
              <a:rPr lang="en-US" sz="2500">
                <a:solidFill>
                  <a:srgbClr val="005774"/>
                </a:solidFill>
                <a:latin typeface="Avenir"/>
                <a:ea typeface="Avenir"/>
                <a:cs typeface="Avenir"/>
                <a:sym typeface="Avenir"/>
                <a:extLst>
                  <a:ext uri="http://customooxmlschemas.google.com/">
                    <go:slidesCustomData xmlns:go="http://customooxmlschemas.google.com/" textRoundtripDataId="4"/>
                  </a:ext>
                </a:extLst>
              </a:rPr>
              <a:t>Create</a:t>
            </a:r>
            <a:r>
              <a:rPr lang="en-US" sz="2500">
                <a:solidFill>
                  <a:srgbClr val="005774"/>
                </a:solidFill>
                <a:latin typeface="Avenir"/>
                <a:ea typeface="Avenir"/>
                <a:cs typeface="Avenir"/>
                <a:sym typeface="Avenir"/>
              </a:rPr>
              <a:t> new solutions to increase rural workforce affordable housing</a:t>
            </a:r>
            <a:endParaRPr sz="2500"/>
          </a:p>
          <a:p>
            <a:pPr indent="-133350" lvl="0" marL="285750" rtl="0" algn="l">
              <a:lnSpc>
                <a:spcPct val="10000"/>
              </a:lnSpc>
              <a:spcBef>
                <a:spcPts val="1000"/>
              </a:spcBef>
              <a:spcAft>
                <a:spcPts val="0"/>
              </a:spcAft>
              <a:buClr>
                <a:schemeClr val="dk1"/>
              </a:buClr>
              <a:buSzPts val="2400"/>
              <a:buFont typeface="Arial"/>
              <a:buNone/>
            </a:pPr>
            <a:r>
              <a:t/>
            </a:r>
            <a:endParaRPr>
              <a:solidFill>
                <a:srgbClr val="005774"/>
              </a:solidFill>
              <a:latin typeface="Avenir"/>
              <a:ea typeface="Avenir"/>
              <a:cs typeface="Avenir"/>
              <a:sym typeface="Avenir"/>
            </a:endParaRPr>
          </a:p>
          <a:p>
            <a:pPr indent="0" lvl="0" marL="0" rtl="0" algn="l">
              <a:lnSpc>
                <a:spcPct val="90000"/>
              </a:lnSpc>
              <a:spcBef>
                <a:spcPts val="1000"/>
              </a:spcBef>
              <a:spcAft>
                <a:spcPts val="0"/>
              </a:spcAft>
              <a:buClr>
                <a:srgbClr val="005774"/>
              </a:buClr>
              <a:buSzPts val="2400"/>
              <a:buFont typeface="Avenir"/>
              <a:buNone/>
            </a:pPr>
            <a:r>
              <a:rPr b="1" lang="en-US" sz="2500">
                <a:solidFill>
                  <a:srgbClr val="005774"/>
                </a:solidFill>
                <a:latin typeface="Avenir"/>
                <a:ea typeface="Avenir"/>
                <a:cs typeface="Avenir"/>
                <a:sym typeface="Avenir"/>
              </a:rPr>
              <a:t>Objectives</a:t>
            </a:r>
            <a:endParaRPr sz="2500">
              <a:solidFill>
                <a:srgbClr val="005774"/>
              </a:solidFill>
              <a:latin typeface="Avenir"/>
              <a:ea typeface="Avenir"/>
              <a:cs typeface="Avenir"/>
              <a:sym typeface="Avenir"/>
            </a:endParaRPr>
          </a:p>
          <a:p>
            <a:pPr indent="-349250" lvl="0" marL="342900" rtl="0" algn="l">
              <a:lnSpc>
                <a:spcPct val="90000"/>
              </a:lnSpc>
              <a:spcBef>
                <a:spcPts val="1000"/>
              </a:spcBef>
              <a:spcAft>
                <a:spcPts val="0"/>
              </a:spcAft>
              <a:buClr>
                <a:srgbClr val="005774"/>
              </a:buClr>
              <a:buSzPts val="2500"/>
              <a:buFont typeface="Courier New"/>
              <a:buChar char="o"/>
            </a:pPr>
            <a:r>
              <a:rPr lang="en-US" sz="2500">
                <a:solidFill>
                  <a:srgbClr val="005774"/>
                </a:solidFill>
                <a:latin typeface="Avenir"/>
                <a:ea typeface="Avenir"/>
                <a:cs typeface="Avenir"/>
                <a:sym typeface="Avenir"/>
              </a:rPr>
              <a:t>Build a series of pilots for the Chequamegon Bay </a:t>
            </a:r>
            <a:r>
              <a:rPr lang="en-US" sz="25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5"/>
                  </a:ext>
                </a:extLst>
              </a:rPr>
              <a:t>Region</a:t>
            </a:r>
            <a:r>
              <a:rPr lang="en-US" sz="2500">
                <a:solidFill>
                  <a:srgbClr val="005774"/>
                </a:solidFill>
                <a:highlight>
                  <a:schemeClr val="lt1"/>
                </a:highlight>
                <a:latin typeface="Avenir"/>
                <a:ea typeface="Avenir"/>
                <a:cs typeface="Avenir"/>
                <a:sym typeface="Avenir"/>
              </a:rPr>
              <a:t> </a:t>
            </a:r>
            <a:endParaRPr sz="2500" strike="sngStrike">
              <a:highlight>
                <a:schemeClr val="lt1"/>
              </a:highlight>
            </a:endParaRPr>
          </a:p>
          <a:p>
            <a:pPr indent="-349250" lvl="0" marL="342900" rtl="0" algn="l">
              <a:lnSpc>
                <a:spcPct val="90000"/>
              </a:lnSpc>
              <a:spcBef>
                <a:spcPts val="1000"/>
              </a:spcBef>
              <a:spcAft>
                <a:spcPts val="0"/>
              </a:spcAft>
              <a:buClr>
                <a:srgbClr val="005774"/>
              </a:buClr>
              <a:buSzPts val="2500"/>
              <a:buFont typeface="Courier New"/>
              <a:buChar char="o"/>
            </a:pPr>
            <a:r>
              <a:rPr lang="en-US" sz="2500">
                <a:solidFill>
                  <a:srgbClr val="005774"/>
                </a:solidFill>
                <a:latin typeface="Avenir"/>
                <a:ea typeface="Avenir"/>
                <a:cs typeface="Avenir"/>
                <a:sym typeface="Avenir"/>
              </a:rPr>
              <a:t>Use what is learned to guide statewide strategies</a:t>
            </a:r>
            <a:endParaRPr sz="2500"/>
          </a:p>
          <a:p>
            <a:pPr indent="-190500" lvl="0" marL="342900" rtl="0" algn="l">
              <a:lnSpc>
                <a:spcPct val="90000"/>
              </a:lnSpc>
              <a:spcBef>
                <a:spcPts val="1000"/>
              </a:spcBef>
              <a:spcAft>
                <a:spcPts val="0"/>
              </a:spcAft>
              <a:buClr>
                <a:schemeClr val="dk1"/>
              </a:buClr>
              <a:buSzPts val="2400"/>
              <a:buFont typeface="Courier New"/>
              <a:buNone/>
            </a:pPr>
            <a:r>
              <a:t/>
            </a:r>
            <a:endParaRPr>
              <a:solidFill>
                <a:srgbClr val="005774"/>
              </a:solidFill>
              <a:latin typeface="Avenir"/>
              <a:ea typeface="Avenir"/>
              <a:cs typeface="Avenir"/>
              <a:sym typeface="Avenir"/>
            </a:endParaRPr>
          </a:p>
        </p:txBody>
      </p:sp>
      <p:pic>
        <p:nvPicPr>
          <p:cNvPr descr="Screen Shot 2021-12-07 at 12.05.16 PM.png" id="169" name="Google Shape;169;p6"/>
          <p:cNvPicPr preferRelativeResize="0"/>
          <p:nvPr/>
        </p:nvPicPr>
        <p:blipFill rotWithShape="1">
          <a:blip r:embed="rId3">
            <a:alphaModFix/>
          </a:blip>
          <a:srcRect b="0" l="0" r="0" t="0"/>
          <a:stretch/>
        </p:blipFill>
        <p:spPr>
          <a:xfrm>
            <a:off x="9803600" y="4988882"/>
            <a:ext cx="2118360" cy="1794510"/>
          </a:xfrm>
          <a:prstGeom prst="rect">
            <a:avLst/>
          </a:prstGeom>
          <a:noFill/>
          <a:ln>
            <a:noFill/>
          </a:ln>
        </p:spPr>
      </p:pic>
      <p:pic>
        <p:nvPicPr>
          <p:cNvPr id="170" name="Google Shape;170;p6"/>
          <p:cNvPicPr preferRelativeResize="0"/>
          <p:nvPr/>
        </p:nvPicPr>
        <p:blipFill>
          <a:blip r:embed="rId4">
            <a:alphaModFix/>
          </a:blip>
          <a:stretch>
            <a:fillRect/>
          </a:stretch>
        </p:blipFill>
        <p:spPr>
          <a:xfrm>
            <a:off x="7432700" y="1590750"/>
            <a:ext cx="4759301" cy="2677101"/>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7"/>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7"/>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7"/>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7"/>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7"/>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Rural Affordable Workforce Housing Pilot</a:t>
            </a:r>
            <a:endParaRPr sz="4000"/>
          </a:p>
        </p:txBody>
      </p:sp>
      <p:sp>
        <p:nvSpPr>
          <p:cNvPr id="181" name="Google Shape;181;p7"/>
          <p:cNvSpPr txBox="1"/>
          <p:nvPr>
            <p:ph idx="1" type="subTitle"/>
          </p:nvPr>
        </p:nvSpPr>
        <p:spPr>
          <a:xfrm>
            <a:off x="557074" y="1590750"/>
            <a:ext cx="11364900" cy="2529000"/>
          </a:xfrm>
          <a:prstGeom prst="rect">
            <a:avLst/>
          </a:prstGeom>
          <a:noFill/>
          <a:ln>
            <a:noFill/>
          </a:ln>
        </p:spPr>
        <p:txBody>
          <a:bodyPr anchorCtr="0" anchor="ctr" bIns="45700" lIns="91425" spcFirstLastPara="1" rIns="91425" wrap="square" tIns="45700">
            <a:normAutofit/>
          </a:bodyPr>
          <a:lstStyle/>
          <a:p>
            <a:pPr indent="-107950" lvl="0" marL="285750" rtl="0" algn="l">
              <a:lnSpc>
                <a:spcPct val="30000"/>
              </a:lnSpc>
              <a:spcBef>
                <a:spcPts val="0"/>
              </a:spcBef>
              <a:spcAft>
                <a:spcPts val="0"/>
              </a:spcAft>
              <a:buClr>
                <a:schemeClr val="dk1"/>
              </a:buClr>
              <a:buSzPts val="2800"/>
              <a:buFont typeface="Arial"/>
              <a:buNone/>
            </a:pPr>
            <a:r>
              <a:t/>
            </a:r>
            <a:endParaRPr sz="2800">
              <a:solidFill>
                <a:srgbClr val="005774"/>
              </a:solidFill>
              <a:latin typeface="Avenir"/>
              <a:ea typeface="Avenir"/>
              <a:cs typeface="Avenir"/>
              <a:sym typeface="Avenir"/>
            </a:endParaRPr>
          </a:p>
          <a:p>
            <a:pPr indent="0" lvl="0" marL="0" rtl="0" algn="l">
              <a:lnSpc>
                <a:spcPct val="90000"/>
              </a:lnSpc>
              <a:spcBef>
                <a:spcPts val="1000"/>
              </a:spcBef>
              <a:spcAft>
                <a:spcPts val="0"/>
              </a:spcAft>
              <a:buClr>
                <a:srgbClr val="005774"/>
              </a:buClr>
              <a:buSzPts val="2800"/>
              <a:buFont typeface="Avenir"/>
              <a:buNone/>
            </a:pPr>
            <a:r>
              <a:rPr b="1" lang="en-US" sz="2800">
                <a:solidFill>
                  <a:srgbClr val="005774"/>
                </a:solidFill>
                <a:latin typeface="Avenir"/>
                <a:ea typeface="Avenir"/>
                <a:cs typeface="Avenir"/>
                <a:sym typeface="Avenir"/>
              </a:rPr>
              <a:t>What is affordable housing in the Chequamegon Bay Area? </a:t>
            </a:r>
            <a:endParaRPr sz="2800">
              <a:solidFill>
                <a:srgbClr val="005774"/>
              </a:solidFill>
              <a:latin typeface="Avenir"/>
              <a:ea typeface="Avenir"/>
              <a:cs typeface="Avenir"/>
              <a:sym typeface="Avenir"/>
            </a:endParaRPr>
          </a:p>
          <a:p>
            <a:pPr indent="0" lvl="0" marL="0" rtl="0" algn="l">
              <a:lnSpc>
                <a:spcPct val="90000"/>
              </a:lnSpc>
              <a:spcBef>
                <a:spcPts val="1000"/>
              </a:spcBef>
              <a:spcAft>
                <a:spcPts val="0"/>
              </a:spcAft>
              <a:buClr>
                <a:srgbClr val="005774"/>
              </a:buClr>
              <a:buSzPts val="2200"/>
              <a:buFont typeface="Avenir"/>
              <a:buNone/>
            </a:pPr>
            <a:r>
              <a:rPr lang="en-US" sz="2200">
                <a:solidFill>
                  <a:srgbClr val="005774"/>
                </a:solidFill>
                <a:latin typeface="Avenir"/>
                <a:ea typeface="Avenir"/>
                <a:cs typeface="Avenir"/>
                <a:sym typeface="Avenir"/>
              </a:rPr>
              <a:t>Housing which individuals/families can rent or purchase for no more than 30% of gross household income</a:t>
            </a:r>
            <a:r>
              <a:rPr lang="en-US" sz="2200">
                <a:solidFill>
                  <a:srgbClr val="005774"/>
                </a:solidFill>
                <a:highlight>
                  <a:schemeClr val="lt1"/>
                </a:highlight>
                <a:latin typeface="Avenir"/>
                <a:ea typeface="Avenir"/>
                <a:cs typeface="Avenir"/>
                <a:sym typeface="Avenir"/>
              </a:rPr>
              <a:t>, exclusive of other debt.</a:t>
            </a:r>
            <a:endParaRPr sz="2800">
              <a:solidFill>
                <a:srgbClr val="005774"/>
              </a:solidFill>
              <a:highlight>
                <a:schemeClr val="lt1"/>
              </a:highlight>
              <a:latin typeface="Avenir"/>
              <a:ea typeface="Avenir"/>
              <a:cs typeface="Avenir"/>
              <a:sym typeface="Avenir"/>
            </a:endParaRPr>
          </a:p>
          <a:p>
            <a:pPr indent="-190500" lvl="0" marL="342900" rtl="0" algn="l">
              <a:lnSpc>
                <a:spcPct val="90000"/>
              </a:lnSpc>
              <a:spcBef>
                <a:spcPts val="1000"/>
              </a:spcBef>
              <a:spcAft>
                <a:spcPts val="0"/>
              </a:spcAft>
              <a:buClr>
                <a:schemeClr val="dk1"/>
              </a:buClr>
              <a:buSzPts val="2400"/>
              <a:buFont typeface="Courier New"/>
              <a:buNone/>
            </a:pPr>
            <a:r>
              <a:t/>
            </a:r>
            <a:endParaRPr>
              <a:solidFill>
                <a:srgbClr val="005774"/>
              </a:solidFill>
              <a:latin typeface="Avenir"/>
              <a:ea typeface="Avenir"/>
              <a:cs typeface="Avenir"/>
              <a:sym typeface="Avenir"/>
            </a:endParaRPr>
          </a:p>
        </p:txBody>
      </p:sp>
      <p:pic>
        <p:nvPicPr>
          <p:cNvPr descr="Screen Shot 2021-12-07 at 12.05.16 PM.png" id="182" name="Google Shape;182;p7"/>
          <p:cNvPicPr preferRelativeResize="0"/>
          <p:nvPr/>
        </p:nvPicPr>
        <p:blipFill rotWithShape="1">
          <a:blip r:embed="rId3">
            <a:alphaModFix/>
          </a:blip>
          <a:srcRect b="0" l="0" r="0" t="0"/>
          <a:stretch/>
        </p:blipFill>
        <p:spPr>
          <a:xfrm>
            <a:off x="9803600" y="4988882"/>
            <a:ext cx="2118360" cy="1794510"/>
          </a:xfrm>
          <a:prstGeom prst="rect">
            <a:avLst/>
          </a:prstGeom>
          <a:noFill/>
          <a:ln>
            <a:noFill/>
          </a:ln>
        </p:spPr>
      </p:pic>
      <p:sp>
        <p:nvSpPr>
          <p:cNvPr id="183" name="Google Shape;183;p7"/>
          <p:cNvSpPr txBox="1"/>
          <p:nvPr/>
        </p:nvSpPr>
        <p:spPr>
          <a:xfrm>
            <a:off x="631124" y="3671375"/>
            <a:ext cx="10777200" cy="2432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5774"/>
                </a:solidFill>
                <a:latin typeface="Avenir"/>
                <a:ea typeface="Avenir"/>
                <a:cs typeface="Avenir"/>
                <a:sym typeface="Avenir"/>
              </a:rPr>
              <a:t>What is Workforce Housing? </a:t>
            </a:r>
            <a:r>
              <a:rPr lang="en-US" sz="2800">
                <a:solidFill>
                  <a:srgbClr val="005774"/>
                </a:solidFill>
                <a:latin typeface="Avenir"/>
                <a:ea typeface="Avenir"/>
                <a:cs typeface="Avenir"/>
                <a:sym typeface="Avenir"/>
              </a:rPr>
              <a:t>​</a:t>
            </a:r>
            <a:endParaRPr sz="1800">
              <a:solidFill>
                <a:srgbClr val="005774"/>
              </a:solidFill>
              <a:latin typeface="Calibri"/>
              <a:ea typeface="Calibri"/>
              <a:cs typeface="Calibri"/>
              <a:sym typeface="Calibri"/>
            </a:endParaRPr>
          </a:p>
          <a:p>
            <a:pPr indent="0" lvl="0" marL="0" marR="0" rtl="0" algn="l">
              <a:spcBef>
                <a:spcPts val="0"/>
              </a:spcBef>
              <a:spcAft>
                <a:spcPts val="0"/>
              </a:spcAft>
              <a:buNone/>
            </a:pPr>
            <a:r>
              <a:rPr lang="en-US" sz="2200">
                <a:solidFill>
                  <a:srgbClr val="005774"/>
                </a:solidFill>
                <a:latin typeface="Avenir"/>
                <a:ea typeface="Avenir"/>
                <a:cs typeface="Avenir"/>
                <a:sym typeface="Avenir"/>
              </a:rPr>
              <a:t>Loosely defined as housing affordable to those earning 60-120% of median household income (also called Area or County Median Income or AMI/CMI)</a:t>
            </a:r>
            <a:endParaRPr sz="1800">
              <a:solidFill>
                <a:srgbClr val="005774"/>
              </a:solidFill>
              <a:latin typeface="Calibri"/>
              <a:ea typeface="Calibri"/>
              <a:cs typeface="Calibri"/>
              <a:sym typeface="Calibri"/>
            </a:endParaRPr>
          </a:p>
          <a:p>
            <a:pPr indent="-355600" lvl="0" marL="914400" marR="0" rtl="0" algn="l">
              <a:spcBef>
                <a:spcPts val="0"/>
              </a:spcBef>
              <a:spcAft>
                <a:spcPts val="0"/>
              </a:spcAft>
              <a:buClr>
                <a:srgbClr val="005774"/>
              </a:buClr>
              <a:buSzPts val="2000"/>
              <a:buFont typeface="Avenir"/>
              <a:buChar char="●"/>
            </a:pPr>
            <a:r>
              <a:rPr lang="en-US" sz="2000">
                <a:solidFill>
                  <a:srgbClr val="005774"/>
                </a:solidFill>
                <a:latin typeface="Avenir"/>
                <a:ea typeface="Avenir"/>
                <a:cs typeface="Avenir"/>
                <a:sym typeface="Avenir"/>
              </a:rPr>
              <a:t>Bayfield County:  $34,354-$68,708</a:t>
            </a:r>
            <a:endParaRPr sz="2000">
              <a:solidFill>
                <a:srgbClr val="005774"/>
              </a:solidFill>
              <a:latin typeface="Avenir"/>
              <a:ea typeface="Avenir"/>
              <a:cs typeface="Avenir"/>
              <a:sym typeface="Avenir"/>
            </a:endParaRPr>
          </a:p>
          <a:p>
            <a:pPr indent="-355600" lvl="0" marL="914400" marR="0" rtl="0" algn="l">
              <a:spcBef>
                <a:spcPts val="0"/>
              </a:spcBef>
              <a:spcAft>
                <a:spcPts val="0"/>
              </a:spcAft>
              <a:buClr>
                <a:srgbClr val="005774"/>
              </a:buClr>
              <a:buSzPts val="2000"/>
              <a:buFont typeface="Avenir"/>
              <a:buChar char="●"/>
            </a:pPr>
            <a:r>
              <a:rPr lang="en-US" sz="2000">
                <a:solidFill>
                  <a:srgbClr val="005774"/>
                </a:solidFill>
                <a:latin typeface="Avenir"/>
                <a:ea typeface="Avenir"/>
                <a:cs typeface="Avenir"/>
                <a:sym typeface="Avenir"/>
              </a:rPr>
              <a:t>Ashland County: $28,721-$57,443</a:t>
            </a:r>
            <a:endParaRPr sz="2000">
              <a:solidFill>
                <a:srgbClr val="005774"/>
              </a:solidFill>
              <a:latin typeface="Avenir"/>
              <a:ea typeface="Avenir"/>
              <a:cs typeface="Avenir"/>
              <a:sym typeface="Avenir"/>
            </a:endParaRPr>
          </a:p>
          <a:p>
            <a:pPr indent="-355600" lvl="0" marL="914400" marR="0" rtl="0" algn="l">
              <a:spcBef>
                <a:spcPts val="0"/>
              </a:spcBef>
              <a:spcAft>
                <a:spcPts val="0"/>
              </a:spcAft>
              <a:buClr>
                <a:srgbClr val="005774"/>
              </a:buClr>
              <a:buSzPts val="2000"/>
              <a:buFont typeface="Avenir"/>
              <a:buChar char="●"/>
            </a:pPr>
            <a:r>
              <a:rPr lang="en-US" sz="2000">
                <a:solidFill>
                  <a:srgbClr val="005774"/>
                </a:solidFill>
                <a:latin typeface="Avenir"/>
                <a:ea typeface="Avenir"/>
                <a:cs typeface="Avenir"/>
                <a:sym typeface="Avenir"/>
              </a:rPr>
              <a:t>2 person household ranges:  $38,580-$77,162</a:t>
            </a:r>
            <a:endParaRPr sz="2000">
              <a:solidFill>
                <a:srgbClr val="005774"/>
              </a:solidFill>
              <a:latin typeface="Avenir"/>
              <a:ea typeface="Avenir"/>
              <a:cs typeface="Avenir"/>
              <a:sym typeface="Avenir"/>
            </a:endParaRPr>
          </a:p>
          <a:p>
            <a:pPr indent="-355600" lvl="0" marL="914400" marR="0" rtl="0" algn="l">
              <a:spcBef>
                <a:spcPts val="0"/>
              </a:spcBef>
              <a:spcAft>
                <a:spcPts val="0"/>
              </a:spcAft>
              <a:buClr>
                <a:srgbClr val="005774"/>
              </a:buClr>
              <a:buSzPts val="2000"/>
              <a:buFont typeface="Avenir"/>
              <a:buChar char="●"/>
            </a:pPr>
            <a:r>
              <a:rPr lang="en-US" sz="2000">
                <a:solidFill>
                  <a:srgbClr val="005774"/>
                </a:solidFill>
                <a:latin typeface="Avenir"/>
                <a:ea typeface="Avenir"/>
                <a:cs typeface="Avenir"/>
                <a:sym typeface="Avenir"/>
              </a:rPr>
              <a:t>4 person household ranges: $48,180-$96,362</a:t>
            </a:r>
            <a:endParaRPr sz="2000">
              <a:solidFill>
                <a:srgbClr val="005774"/>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9"/>
          <p:cNvSpPr/>
          <p:nvPr/>
        </p:nvSpPr>
        <p:spPr>
          <a:xfrm flipH="1">
            <a:off x="-1" y="-1"/>
            <a:ext cx="12191998"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9"/>
          <p:cNvSpPr/>
          <p:nvPr/>
        </p:nvSpPr>
        <p:spPr>
          <a:xfrm flipH="1" rot="10800000">
            <a:off x="-3" y="0"/>
            <a:ext cx="8115306" cy="1590742"/>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9"/>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9"/>
          <p:cNvSpPr/>
          <p:nvPr/>
        </p:nvSpPr>
        <p:spPr>
          <a:xfrm>
            <a:off x="459350" y="-1"/>
            <a:ext cx="11732646" cy="1597433"/>
          </a:xfrm>
          <a:prstGeom prst="rect">
            <a:avLst/>
          </a:prstGeom>
          <a:solidFill>
            <a:srgbClr val="0057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9"/>
          <p:cNvSpPr txBox="1"/>
          <p:nvPr>
            <p:ph type="ctrTitle"/>
          </p:nvPr>
        </p:nvSpPr>
        <p:spPr>
          <a:xfrm>
            <a:off x="718456" y="381624"/>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Avenir"/>
              <a:buNone/>
            </a:pPr>
            <a:r>
              <a:rPr lang="en-US" sz="4000">
                <a:solidFill>
                  <a:srgbClr val="FFFFFF"/>
                </a:solidFill>
                <a:latin typeface="Avenir"/>
                <a:ea typeface="Avenir"/>
                <a:cs typeface="Avenir"/>
                <a:sym typeface="Avenir"/>
              </a:rPr>
              <a:t>Rural Affordable Workforce Housing Pilot</a:t>
            </a:r>
            <a:endParaRPr sz="4000"/>
          </a:p>
        </p:txBody>
      </p:sp>
      <p:sp>
        <p:nvSpPr>
          <p:cNvPr id="194" name="Google Shape;194;p9"/>
          <p:cNvSpPr txBox="1"/>
          <p:nvPr>
            <p:ph idx="1" type="subTitle"/>
          </p:nvPr>
        </p:nvSpPr>
        <p:spPr>
          <a:xfrm>
            <a:off x="-51889" y="1764114"/>
            <a:ext cx="12176943" cy="389381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t/>
            </a:r>
            <a:endParaRPr b="1" sz="3600">
              <a:solidFill>
                <a:srgbClr val="005774"/>
              </a:solidFill>
              <a:latin typeface="Avenir"/>
              <a:ea typeface="Avenir"/>
              <a:cs typeface="Avenir"/>
              <a:sym typeface="Avenir"/>
            </a:endParaRPr>
          </a:p>
          <a:p>
            <a:pPr indent="0" lvl="0" marL="0" rtl="0" algn="ctr">
              <a:lnSpc>
                <a:spcPct val="90000"/>
              </a:lnSpc>
              <a:spcBef>
                <a:spcPts val="1000"/>
              </a:spcBef>
              <a:spcAft>
                <a:spcPts val="0"/>
              </a:spcAft>
              <a:buClr>
                <a:schemeClr val="dk1"/>
              </a:buClr>
              <a:buSzPts val="3600"/>
              <a:buFont typeface="Arial"/>
              <a:buNone/>
            </a:pPr>
            <a:r>
              <a:t/>
            </a:r>
            <a:endParaRPr b="1" sz="3600">
              <a:solidFill>
                <a:srgbClr val="005774"/>
              </a:solidFill>
              <a:highlight>
                <a:schemeClr val="lt1"/>
              </a:highlight>
              <a:latin typeface="Avenir"/>
              <a:ea typeface="Avenir"/>
              <a:cs typeface="Avenir"/>
              <a:sym typeface="Avenir"/>
            </a:endParaRPr>
          </a:p>
          <a:p>
            <a:pPr indent="0" lvl="0" marL="0" rtl="0" algn="ctr">
              <a:lnSpc>
                <a:spcPct val="90000"/>
              </a:lnSpc>
              <a:spcBef>
                <a:spcPts val="1000"/>
              </a:spcBef>
              <a:spcAft>
                <a:spcPts val="0"/>
              </a:spcAft>
              <a:buClr>
                <a:srgbClr val="005774"/>
              </a:buClr>
              <a:buSzPts val="3600"/>
              <a:buFont typeface="Avenir"/>
              <a:buNone/>
            </a:pPr>
            <a:r>
              <a:rPr b="1" lang="en-US" sz="3600">
                <a:solidFill>
                  <a:srgbClr val="005774"/>
                </a:solidFill>
                <a:highlight>
                  <a:schemeClr val="lt1"/>
                </a:highlight>
                <a:latin typeface="Avenir"/>
                <a:ea typeface="Avenir"/>
                <a:cs typeface="Avenir"/>
                <a:sym typeface="Avenir"/>
              </a:rPr>
              <a:t>How can the </a:t>
            </a:r>
            <a:r>
              <a:rPr b="1" lang="en-US" sz="3600">
                <a:solidFill>
                  <a:srgbClr val="005774"/>
                </a:solidFill>
                <a:highlight>
                  <a:schemeClr val="lt1"/>
                </a:highlight>
                <a:latin typeface="Avenir"/>
                <a:ea typeface="Avenir"/>
                <a:cs typeface="Avenir"/>
                <a:sym typeface="Avenir"/>
              </a:rPr>
              <a:t>Chequamegon</a:t>
            </a:r>
            <a:r>
              <a:rPr b="1" lang="en-US" sz="3600">
                <a:solidFill>
                  <a:srgbClr val="005774"/>
                </a:solidFill>
                <a:highlight>
                  <a:schemeClr val="lt1"/>
                </a:highlight>
                <a:latin typeface="Avenir"/>
                <a:ea typeface="Avenir"/>
                <a:cs typeface="Avenir"/>
                <a:sym typeface="Avenir"/>
              </a:rPr>
              <a:t> Bay region create  and preserve </a:t>
            </a:r>
            <a:r>
              <a:rPr b="1" lang="en-US" sz="3600">
                <a:solidFill>
                  <a:srgbClr val="005774"/>
                </a:solidFill>
                <a:highlight>
                  <a:schemeClr val="lt1"/>
                </a:highlight>
                <a:latin typeface="Avenir"/>
                <a:ea typeface="Avenir"/>
                <a:cs typeface="Avenir"/>
                <a:sym typeface="Avenir"/>
                <a:extLst>
                  <a:ext uri="http://customooxmlschemas.google.com/">
                    <go:slidesCustomData xmlns:go="http://customooxmlschemas.google.com/" textRoundtripDataId="6"/>
                  </a:ext>
                </a:extLst>
              </a:rPr>
              <a:t>quality</a:t>
            </a:r>
            <a:r>
              <a:rPr b="1" lang="en-US" sz="3600">
                <a:solidFill>
                  <a:srgbClr val="005774"/>
                </a:solidFill>
                <a:highlight>
                  <a:schemeClr val="lt1"/>
                </a:highlight>
                <a:latin typeface="Avenir"/>
                <a:ea typeface="Avenir"/>
                <a:cs typeface="Avenir"/>
                <a:sym typeface="Avenir"/>
              </a:rPr>
              <a:t>, affordable places for workforce households to live and thrive?</a:t>
            </a:r>
            <a:endParaRPr>
              <a:highlight>
                <a:schemeClr val="lt1"/>
              </a:highlight>
            </a:endParaRPr>
          </a:p>
          <a:p>
            <a:pPr indent="0" lvl="0" marL="0" rtl="0" algn="l">
              <a:lnSpc>
                <a:spcPct val="30000"/>
              </a:lnSpc>
              <a:spcBef>
                <a:spcPts val="1000"/>
              </a:spcBef>
              <a:spcAft>
                <a:spcPts val="0"/>
              </a:spcAft>
              <a:buClr>
                <a:schemeClr val="dk1"/>
              </a:buClr>
              <a:buSzPts val="3600"/>
              <a:buFont typeface="Arial"/>
              <a:buNone/>
            </a:pPr>
            <a:r>
              <a:t/>
            </a:r>
            <a:endParaRPr b="1" sz="3600">
              <a:solidFill>
                <a:srgbClr val="005774"/>
              </a:solidFill>
              <a:latin typeface="Avenir"/>
              <a:ea typeface="Avenir"/>
              <a:cs typeface="Avenir"/>
              <a:sym typeface="Avenir"/>
            </a:endParaRPr>
          </a:p>
          <a:p>
            <a:pPr indent="0" lvl="0" marL="0" rtl="0" algn="ctr">
              <a:lnSpc>
                <a:spcPct val="30000"/>
              </a:lnSpc>
              <a:spcBef>
                <a:spcPts val="1000"/>
              </a:spcBef>
              <a:spcAft>
                <a:spcPts val="0"/>
              </a:spcAft>
              <a:buClr>
                <a:schemeClr val="dk1"/>
              </a:buClr>
              <a:buSzPts val="3600"/>
              <a:buFont typeface="Arial"/>
              <a:buNone/>
            </a:pPr>
            <a:r>
              <a:t/>
            </a:r>
            <a:endParaRPr b="1" sz="3600">
              <a:solidFill>
                <a:srgbClr val="005774"/>
              </a:solidFill>
              <a:latin typeface="Avenir"/>
              <a:ea typeface="Avenir"/>
              <a:cs typeface="Avenir"/>
              <a:sym typeface="Avenir"/>
            </a:endParaRPr>
          </a:p>
          <a:p>
            <a:pPr indent="-133350" lvl="0" marL="285750" rtl="0" algn="l">
              <a:lnSpc>
                <a:spcPct val="30000"/>
              </a:lnSpc>
              <a:spcBef>
                <a:spcPts val="1000"/>
              </a:spcBef>
              <a:spcAft>
                <a:spcPts val="0"/>
              </a:spcAft>
              <a:buClr>
                <a:schemeClr val="dk1"/>
              </a:buClr>
              <a:buSzPts val="2400"/>
              <a:buFont typeface="Arial"/>
              <a:buNone/>
            </a:pPr>
            <a:r>
              <a:t/>
            </a:r>
            <a:endParaRPr b="1">
              <a:solidFill>
                <a:srgbClr val="005774"/>
              </a:solidFill>
              <a:latin typeface="Avenir"/>
              <a:ea typeface="Avenir"/>
              <a:cs typeface="Avenir"/>
              <a:sym typeface="Avenir"/>
            </a:endParaRPr>
          </a:p>
        </p:txBody>
      </p:sp>
      <p:pic>
        <p:nvPicPr>
          <p:cNvPr descr="Screen Shot 2021-12-07 at 12.05.16 PM.png" id="195" name="Google Shape;195;p9"/>
          <p:cNvPicPr preferRelativeResize="0"/>
          <p:nvPr/>
        </p:nvPicPr>
        <p:blipFill rotWithShape="1">
          <a:blip r:embed="rId3">
            <a:alphaModFix/>
          </a:blip>
          <a:srcRect b="0" l="0" r="0" t="0"/>
          <a:stretch/>
        </p:blipFill>
        <p:spPr>
          <a:xfrm>
            <a:off x="9928860" y="4905375"/>
            <a:ext cx="2118360" cy="17945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EDA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EDA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2020-12-15T17:31:47Z</dcterms:created>
  <dc:creator>Kate Wolf</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0x010100CBA6615264C92A49B144C722CFE032A7</vt:lpwstr>
  </property>
</Properties>
</file>