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0" r:id="rId2"/>
    <p:sldMasterId id="2147483715" r:id="rId3"/>
    <p:sldMasterId id="2147483725" r:id="rId4"/>
  </p:sldMasterIdLst>
  <p:sldIdLst>
    <p:sldId id="308" r:id="rId5"/>
    <p:sldId id="258" r:id="rId6"/>
    <p:sldId id="309" r:id="rId7"/>
    <p:sldId id="259" r:id="rId8"/>
    <p:sldId id="260" r:id="rId9"/>
    <p:sldId id="262" r:id="rId10"/>
    <p:sldId id="289" r:id="rId11"/>
    <p:sldId id="263" r:id="rId12"/>
    <p:sldId id="264" r:id="rId13"/>
    <p:sldId id="291" r:id="rId14"/>
    <p:sldId id="292" r:id="rId15"/>
    <p:sldId id="267" r:id="rId16"/>
    <p:sldId id="268" r:id="rId17"/>
    <p:sldId id="288" r:id="rId18"/>
    <p:sldId id="293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3" r:id="rId30"/>
    <p:sldId id="284" r:id="rId31"/>
    <p:sldId id="285" r:id="rId32"/>
    <p:sldId id="287" r:id="rId33"/>
    <p:sldId id="286" r:id="rId34"/>
    <p:sldId id="310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184"/>
    <a:srgbClr val="158C59"/>
    <a:srgbClr val="106440"/>
    <a:srgbClr val="56B747"/>
    <a:srgbClr val="02A69C"/>
    <a:srgbClr val="08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Option 1">
    <p:bg>
      <p:bgPr>
        <a:solidFill>
          <a:srgbClr val="158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rgbClr val="089292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oung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4" y="1370830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656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rm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826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8" y="2286000"/>
            <a:ext cx="2140527" cy="2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2286000"/>
            <a:ext cx="21342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nomic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78" y="2286000"/>
            <a:ext cx="278060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8" y="2286000"/>
            <a:ext cx="214052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 L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91" y="2261100"/>
            <a:ext cx="2566509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7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 &amp;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5" y="2286000"/>
            <a:ext cx="2261080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Cov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1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ption 2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rgbClr val="089292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rgbClr val="02A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6" y="263381"/>
            <a:ext cx="5855854" cy="10112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4692"/>
            <a:ext cx="5855855" cy="47605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060279" y="6231470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6FC09AA-CC95-4BF6-9166-0405F2E29CF6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0401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2286000"/>
            <a:ext cx="21342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">
    <p:bg>
      <p:bgPr>
        <a:solidFill>
          <a:srgbClr val="56B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263381"/>
            <a:ext cx="7672861" cy="1011237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4692"/>
            <a:ext cx="7672862" cy="4760575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ercial Spaces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62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truction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929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930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ulti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250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ngle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675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74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 &amp;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6231"/>
            <a:ext cx="5938981" cy="4759036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00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6776"/>
            <a:ext cx="7886700" cy="435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2104" y="6234654"/>
            <a:ext cx="213378" cy="32921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03078" y="6354226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8AFBFC-3304-4E5C-9D36-F8958C9E7326}" type="slidenum">
              <a:rPr lang="en-US" sz="1100" baseline="0" smtClean="0">
                <a:solidFill>
                  <a:srgbClr val="808184"/>
                </a:solidFill>
              </a:rPr>
              <a:t>‹#›</a:t>
            </a:fld>
            <a:endParaRPr lang="en-US" sz="1100" baseline="0" dirty="0">
              <a:solidFill>
                <a:srgbClr val="80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5" r:id="rId4"/>
    <p:sldLayoutId id="2147483697" r:id="rId5"/>
    <p:sldLayoutId id="2147483696" r:id="rId6"/>
    <p:sldLayoutId id="2147483699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C59"/>
          </a:solidFill>
          <a:latin typeface="Gotham Rounde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8184"/>
          </a:solidFill>
          <a:latin typeface="Gotham Rounded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Housing Tax Credit Results – Federal 9% Program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8607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Average Project Size (# units)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31127"/>
              </p:ext>
            </p:extLst>
          </p:nvPr>
        </p:nvGraphicFramePr>
        <p:xfrm>
          <a:off x="1617128" y="1549406"/>
          <a:ext cx="5503333" cy="3765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All Applications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HTC Awards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3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Average, Per-Low Income Unit Development Budgets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84504"/>
              </p:ext>
            </p:extLst>
          </p:nvPr>
        </p:nvGraphicFramePr>
        <p:xfrm>
          <a:off x="1617128" y="1549406"/>
          <a:ext cx="5503333" cy="406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7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All Applications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HTC Awards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Overall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$242,140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$231,834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93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Acquisition</a:t>
                      </a:r>
                      <a:r>
                        <a:rPr lang="en-US" sz="1400" baseline="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 &amp; Rehab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$135,943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$143,315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Adaptive Reuse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$302,209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$275,411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New Construction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$258,096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$268,359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Mixed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$295,039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295,309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6136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448710-A636-4478-AA13-CDAFD595558C}"/>
              </a:ext>
            </a:extLst>
          </p:cNvPr>
          <p:cNvSpPr txBox="1"/>
          <p:nvPr/>
        </p:nvSpPr>
        <p:spPr>
          <a:xfrm>
            <a:off x="914400" y="5692348"/>
            <a:ext cx="7611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	Additional Credit Applications were excluded from these calculations.</a:t>
            </a:r>
          </a:p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	Mixed = New Construction and Adaptive Reuse.</a:t>
            </a:r>
          </a:p>
        </p:txBody>
      </p:sp>
    </p:spTree>
    <p:extLst>
      <p:ext uri="{BB962C8B-B14F-4D97-AF65-F5344CB8AC3E}">
        <p14:creationId xmlns:p14="http://schemas.microsoft.com/office/powerpoint/2010/main" val="389916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69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9% HTC Scoring Results</a:t>
            </a:r>
          </a:p>
        </p:txBody>
      </p:sp>
    </p:spTree>
    <p:extLst>
      <p:ext uri="{BB962C8B-B14F-4D97-AF65-F5344CB8AC3E}">
        <p14:creationId xmlns:p14="http://schemas.microsoft.com/office/powerpoint/2010/main" val="182354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Scoring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Scoring Categories: 14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Maximum Score: 277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Minimum Eligible Score: 120</a:t>
            </a:r>
          </a:p>
          <a:p>
            <a:pPr marL="0" indent="0">
              <a:buNone/>
            </a:pPr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Scores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Applications: 196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Awards: 193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Awards: 199</a:t>
            </a:r>
            <a:endParaRPr lang="en-US" sz="2400" dirty="0">
              <a:latin typeface="Gotham Rounded Medium" panose="020000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7CC0B-B9A7-4B18-AF18-DC5318BE8C80}"/>
              </a:ext>
            </a:extLst>
          </p:cNvPr>
          <p:cNvSpPr txBox="1"/>
          <p:nvPr/>
        </p:nvSpPr>
        <p:spPr>
          <a:xfrm>
            <a:off x="914400" y="4895393"/>
            <a:ext cx="761176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	There were 7 Preservation SetAside projects awarded in 2019 which skews the 	average of the awarded projects downward.  Also several projects applied 	in both the State 4% round and the Federal 9% round.  If a project was feasible in 	the State 4% round, the project was deemed ineligible in the 9% round even if it 	scored competitively which skewed the average of the awarded projects 	downward.</a:t>
            </a:r>
          </a:p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9379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Differences: Those that Did, or Didn’t Receive an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66276" cy="476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Gotham Rounded Medium" panose="02000000000000000000" pitchFamily="50" charset="0"/>
              </a:rPr>
              <a:t>          </a:t>
            </a:r>
          </a:p>
          <a:p>
            <a:r>
              <a:rPr lang="en-US" sz="1800" dirty="0">
                <a:latin typeface="Gotham Rounded Medium" panose="02000000000000000000" pitchFamily="50" charset="0"/>
              </a:rPr>
              <a:t>Categories in which awarded applications scored notably more points: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Financial Leverage (+7.4 points)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Development Team (+1.6 points)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Rural Areas Without Recent HTC Awards (+1.3 points)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Supportive Housing (+1.04 points)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Areas of Economic Opportunity (+1.0 points)</a:t>
            </a:r>
          </a:p>
          <a:p>
            <a:pPr indent="0">
              <a:buNone/>
            </a:pPr>
            <a:endParaRPr lang="en-US" sz="16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0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6" y="263381"/>
            <a:ext cx="7162268" cy="1011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tham Rounded Medium" panose="02000000000000000000" pitchFamily="50" charset="0"/>
              </a:rPr>
              <a:t>Differences: Those that Did, or Didn’t Receive an Award (Continued)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" y="1394692"/>
            <a:ext cx="8270239" cy="47605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otham Rounded Medium" panose="02000000000000000000" pitchFamily="50" charset="0"/>
              </a:rPr>
              <a:t>WHEDA restricts certain projects from being able to score in certain point categories for the following: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Applying in the Preservation Set-Aside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Applying in the Supportive Housing Set-Aside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Maintaining federal operating subsidies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Scoring points in other point categories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Geographical Preference</a:t>
            </a:r>
          </a:p>
          <a:p>
            <a:pPr indent="0">
              <a:buNone/>
            </a:pPr>
            <a:r>
              <a:rPr lang="en-US" sz="2000" dirty="0">
                <a:latin typeface="Gotham Rounded Medium" panose="02000000000000000000" pitchFamily="50" charset="0"/>
              </a:rPr>
              <a:t>This can skew point averages in certain categories year over year depending on how many applications subject to the restrictions are received.</a:t>
            </a:r>
          </a:p>
          <a:p>
            <a:pPr marL="0" indent="0">
              <a:buNone/>
            </a:pPr>
            <a:endParaRPr lang="en-US" sz="1800" dirty="0">
              <a:latin typeface="Gotham Rounded Medium" panose="02000000000000000000" pitchFamily="50" charset="0"/>
            </a:endParaRPr>
          </a:p>
          <a:p>
            <a:pPr indent="0">
              <a:buNone/>
            </a:pPr>
            <a:endParaRPr lang="en-US" sz="16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Scoring Cut-Offs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General			219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Preservation		121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Nonprofit		218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Rural			193</a:t>
            </a:r>
          </a:p>
        </p:txBody>
      </p:sp>
    </p:spTree>
    <p:extLst>
      <p:ext uri="{BB962C8B-B14F-4D97-AF65-F5344CB8AC3E}">
        <p14:creationId xmlns:p14="http://schemas.microsoft.com/office/powerpoint/2010/main" val="81774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Lower Income Areas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70923" cy="4760575"/>
          </a:xfrm>
        </p:spPr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 or 5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23 (43%)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2.1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Applications-Receiving points (23): 5.0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(27): 1.9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(10): 5.0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2.4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(13): 5.0</a:t>
            </a: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1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Gotham Rounded Medium" panose="02000000000000000000" pitchFamily="50" charset="0"/>
              </a:rPr>
              <a:t>Category 2</a:t>
            </a:r>
            <a:br>
              <a:rPr lang="en-US" dirty="0">
                <a:latin typeface="Gotham Rounded Medium" panose="02000000000000000000" pitchFamily="50" charset="0"/>
              </a:rPr>
            </a:br>
            <a:r>
              <a:rPr lang="en-US" sz="3100" dirty="0">
                <a:latin typeface="Gotham Rounded Medium" panose="02000000000000000000" pitchFamily="50" charset="0"/>
              </a:rPr>
              <a:t>Energy Efficiency &amp; Sustainability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32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All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28.7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Awards(27): 28.0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Awards(27): 29.5</a:t>
            </a:r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9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3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Mixed-Income Incentive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173345"/>
            <a:ext cx="7955589" cy="510607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12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36 (67%)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1800" dirty="0">
                <a:latin typeface="Gotham Rounded Medium" panose="02000000000000000000" pitchFamily="50" charset="0"/>
              </a:rPr>
              <a:t>All Applications(54): 7.3</a:t>
            </a:r>
          </a:p>
          <a:p>
            <a:pPr marL="914400">
              <a:lnSpc>
                <a:spcPct val="10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Applications-Receiving points (36): 11.0</a:t>
            </a:r>
          </a:p>
          <a:p>
            <a:pPr marL="914400">
              <a:lnSpc>
                <a:spcPct val="100000"/>
              </a:lnSpc>
            </a:pPr>
            <a:r>
              <a:rPr lang="en-US" sz="1800" dirty="0">
                <a:latin typeface="Gotham Rounded Medium" panose="02000000000000000000" pitchFamily="50" charset="0"/>
              </a:rPr>
              <a:t>Applications Receiving Awards (27): 5.7</a:t>
            </a:r>
          </a:p>
          <a:p>
            <a:pPr marL="914400">
              <a:lnSpc>
                <a:spcPct val="10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(13): 11.8</a:t>
            </a:r>
          </a:p>
          <a:p>
            <a:pPr marL="914400"/>
            <a:r>
              <a:rPr lang="en-US" sz="1800" dirty="0">
                <a:latin typeface="Gotham Rounded Medium" panose="02000000000000000000" pitchFamily="50" charset="0"/>
              </a:rPr>
              <a:t>Applications Not Receiving Awards (27): 9.0</a:t>
            </a:r>
          </a:p>
          <a:p>
            <a:pPr marL="914400">
              <a:lnSpc>
                <a:spcPct val="11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(23): 10.6</a:t>
            </a: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 were not allowed to score points in this category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0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Credit Set-Asides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58921"/>
              </p:ext>
            </p:extLst>
          </p:nvPr>
        </p:nvGraphicFramePr>
        <p:xfrm>
          <a:off x="1276867" y="1396998"/>
          <a:ext cx="6853881" cy="379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21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Set-Aside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% of 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Available Credit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General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$9,947,411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Preservation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$3,978,964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Nonprofit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$1,989,482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Rural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$1,989,482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Supportive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$1,989,482</a:t>
                      </a:r>
                    </a:p>
                    <a:p>
                      <a:pPr algn="ctr"/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808184"/>
                          </a:solidFill>
                          <a:latin typeface="Gotham Rounded Book"/>
                        </a:rPr>
                        <a:t>$19,894,821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6544" y="4978911"/>
            <a:ext cx="74842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2" indent="0">
              <a:buNone/>
            </a:pPr>
            <a:endParaRPr lang="en-US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r>
              <a:rPr lang="en-US" sz="120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These credit figures include returned credits from prior cycles.</a:t>
            </a:r>
          </a:p>
        </p:txBody>
      </p:sp>
    </p:spTree>
    <p:extLst>
      <p:ext uri="{BB962C8B-B14F-4D97-AF65-F5344CB8AC3E}">
        <p14:creationId xmlns:p14="http://schemas.microsoft.com/office/powerpoint/2010/main" val="63386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4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Serves Large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45522" cy="47605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5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43 (80%)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3.8</a:t>
            </a:r>
          </a:p>
          <a:p>
            <a:pPr marL="914400">
              <a:lnSpc>
                <a:spcPct val="12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Applications-Receiving points (43): 4.7</a:t>
            </a:r>
          </a:p>
          <a:p>
            <a:pPr marL="914400"/>
            <a:r>
              <a:rPr lang="en-US" sz="2100" dirty="0">
                <a:latin typeface="Gotham Rounded Medium" panose="02000000000000000000" pitchFamily="50" charset="0"/>
              </a:rPr>
              <a:t>Applications Receiving Awards (27): 3.4</a:t>
            </a:r>
          </a:p>
          <a:p>
            <a:pPr marL="914400">
              <a:lnSpc>
                <a:spcPct val="12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 Receiving Awards-Receiving points (19): 4.9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4.1</a:t>
            </a:r>
          </a:p>
          <a:p>
            <a:pPr marL="914400">
              <a:lnSpc>
                <a:spcPct val="10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 Not Receiving Awards-Receiving points (24): 4.6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applications, and elderly developments, were not allowed to score points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79690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5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Serves Lowest-Income Residents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947122" cy="476057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60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46 (85%)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51.0</a:t>
            </a:r>
          </a:p>
          <a:p>
            <a:pPr marL="914400">
              <a:lnSpc>
                <a:spcPct val="8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Applications-Receiving Points (46): 59.8</a:t>
            </a:r>
          </a:p>
          <a:p>
            <a:pPr marL="914400">
              <a:lnSpc>
                <a:spcPct val="100000"/>
              </a:lnSpc>
            </a:pPr>
            <a:r>
              <a:rPr lang="en-US" sz="2000" dirty="0">
                <a:latin typeface="Gotham Rounded Medium" panose="02000000000000000000" pitchFamily="50" charset="0"/>
              </a:rPr>
              <a:t>Applications Receiving Awards (27): 44.4</a:t>
            </a:r>
          </a:p>
          <a:p>
            <a:pPr marL="914400">
              <a:lnSpc>
                <a:spcPct val="8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(20): 60.0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57.5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(26): 59.7</a:t>
            </a:r>
          </a:p>
          <a:p>
            <a:pPr marL="914400"/>
            <a:endParaRPr lang="en-US" sz="13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Preservation Set-Aside applications 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6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Supportive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79388" cy="476057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0, 15 or 20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52 (96%)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All Applications(54): 18.7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Applications-Receiving Points(52): 19.4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Applications Receiving Awards (27): 19.2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Applications Receiving Awards-Receiving Points (27): 19.2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Applications Not Receiving Awards (27): 18.1</a:t>
            </a: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 Not Receiving Awards-Receiving Points (25): 19.6</a:t>
            </a: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applications, and those receiving points in Category 8, were not allowed to score points in this category</a:t>
            </a:r>
            <a:endParaRPr lang="en-US" dirty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Gotham Rounded Medium" panose="02000000000000000000" pitchFamily="50" charset="0"/>
              </a:rPr>
              <a:t>Category 7</a:t>
            </a:r>
            <a:br>
              <a:rPr lang="en-US" sz="3100" dirty="0">
                <a:latin typeface="Gotham Rounded Medium" panose="02000000000000000000" pitchFamily="50" charset="0"/>
              </a:rPr>
            </a:br>
            <a:r>
              <a:rPr lang="en-US" sz="3100" dirty="0">
                <a:latin typeface="Gotham Rounded Medium" panose="02000000000000000000" pitchFamily="50" charset="0"/>
              </a:rPr>
              <a:t>Rehab/Neighborhood Stabilization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 or 25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1 (2%)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0.5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(1): 25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0</a:t>
            </a: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applications, and those receiving points in Category 13, 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8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8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Universal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18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All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17.8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Awards(27): 17.9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Awards(27): 17.7</a:t>
            </a:r>
          </a:p>
          <a:p>
            <a:pPr marL="914400"/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9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9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Financial Leverage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87856" cy="4760575"/>
          </a:xfrm>
        </p:spPr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40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51 (94%)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 (54): 26.3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Applications-Receiving Points (51): 27.8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(27): 30.0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(26): 31.2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22.6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(25): 24.4</a:t>
            </a:r>
          </a:p>
          <a:p>
            <a:pPr marL="914400"/>
            <a:endParaRPr lang="en-US" sz="1400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10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Eventual Tenant Ownership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 or 3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None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N/A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Awards(27): N/A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Awards(27): N/A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 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0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11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Development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12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All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8.4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Awards(27): 9.1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Awards(27): 7.6</a:t>
            </a:r>
          </a:p>
          <a:p>
            <a:pPr indent="0">
              <a:buNone/>
            </a:pPr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3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12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Readiness to Proceed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904788" cy="4760575"/>
          </a:xfrm>
        </p:spPr>
        <p:txBody>
          <a:bodyPr/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 or 12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52 (96%)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 (54): 11.6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(27): 12.0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11.1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(25): 12.0</a:t>
            </a: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2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031788" cy="101123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13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Areas of Economic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96323" cy="47605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Up to 28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54 (100%)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17.5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(27): 18.0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17.0</a:t>
            </a:r>
          </a:p>
          <a:p>
            <a:pPr marL="914400"/>
            <a:endParaRPr lang="en-US" sz="2000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  <a:p>
            <a:pPr marL="914400"/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0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tham Rounded Medium" panose="02000000000000000000" pitchFamily="50" charset="0"/>
              </a:rPr>
              <a:t>2019 Sources of Available Credit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Gotham Rounded Medium" panose="02000000000000000000" pitchFamily="50" charset="0"/>
              </a:rPr>
              <a:t>Approximately $19.89 million of competitive credit was available in the 2019 HTC cycle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Through the competitive scoring process, WHEDA incents developers to maximize financial leverage points.  This creates a condition where developments request less HTC than they would be entitled to by the eligible basis calculation.  The amount of HTC leverage created through this mechanism was approximately an additional $2.15 million or 11%.</a:t>
            </a:r>
          </a:p>
          <a:p>
            <a:pPr indent="0">
              <a:buNone/>
            </a:pPr>
            <a:r>
              <a:rPr lang="en-US" sz="2000" dirty="0">
                <a:latin typeface="Gotham Rounded Medium" panose="02000000000000000000" pitchFamily="50" charset="0"/>
              </a:rPr>
              <a:t>	Note: 	Additional Credit Applications were 			excluded from this leverage calculation.</a:t>
            </a:r>
            <a:endParaRPr lang="en-US" sz="2000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49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Gotham Rounded Medium" panose="02000000000000000000" pitchFamily="50" charset="0"/>
              </a:rPr>
              <a:t>Category 14</a:t>
            </a:r>
            <a:br>
              <a:rPr lang="en-US" sz="2800" dirty="0">
                <a:latin typeface="Gotham Rounded Medium" panose="02000000000000000000" pitchFamily="50" charset="0"/>
              </a:rPr>
            </a:br>
            <a:r>
              <a:rPr lang="en-US" sz="2800" dirty="0">
                <a:latin typeface="Gotham Rounded Medium" panose="02000000000000000000" pitchFamily="50" charset="0"/>
              </a:rPr>
              <a:t>Rural Areas without Recent HTC Awards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37055" cy="47605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Points Available: 0 or 5  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11 (20%)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Applications(54): 1.0</a:t>
            </a: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Applications-Receiving Points(11): 5.0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100" dirty="0">
                <a:latin typeface="Gotham Rounded Medium" panose="02000000000000000000" pitchFamily="50" charset="0"/>
              </a:rPr>
              <a:t>Applications Receiving Awards (27): 1.7</a:t>
            </a: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 Receiving Awards-Receiving Points (9): 5.0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Not Receiving Awards (27): 0.4</a:t>
            </a: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Applications Not Receiving Awards-Receiving Points (2): 5.0</a:t>
            </a:r>
          </a:p>
          <a:p>
            <a:pPr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r>
              <a:rPr lang="en-US" sz="1900" dirty="0">
                <a:latin typeface="Gotham Rounded Medium" panose="02000000000000000000" pitchFamily="50" charset="0"/>
              </a:rPr>
              <a:t>Projects scoring points in this category must be located in a county that has not received a 9% HTC Award in the previous 3 years.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57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1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HTC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54 applications in total, including 1 for additional credit, were submitted for developments in 35 Wisconsin communities, including:</a:t>
            </a:r>
            <a:endParaRPr lang="en-US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>
              <a:latin typeface="Gotham Rounded Medium" panose="02000000000000000000" pitchFamily="50" charset="0"/>
            </a:endParaRP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Milwaukee (13)</a:t>
            </a: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Racine (4)</a:t>
            </a: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Madison (3)</a:t>
            </a:r>
            <a:endParaRPr lang="en-US" sz="1600" dirty="0">
              <a:latin typeface="Gotham Rounded Medium" panose="02000000000000000000" pitchFamily="50" charset="0"/>
            </a:endParaRPr>
          </a:p>
          <a:p>
            <a:pPr marL="914400" indent="-287338"/>
            <a:r>
              <a:rPr lang="en-US" sz="2000" dirty="0">
                <a:latin typeface="Gotham Rounded Medium" panose="02000000000000000000" pitchFamily="50" charset="0"/>
              </a:rPr>
              <a:t>River Falls (2)</a:t>
            </a:r>
          </a:p>
          <a:p>
            <a:pPr marL="914400" indent="-287338"/>
            <a:r>
              <a:rPr lang="en-US" sz="2000" dirty="0" err="1">
                <a:latin typeface="Gotham Rounded Medium" panose="02000000000000000000" pitchFamily="50" charset="0"/>
              </a:rPr>
              <a:t>LaCrosse</a:t>
            </a:r>
            <a:r>
              <a:rPr lang="en-US" sz="2000" dirty="0">
                <a:latin typeface="Gotham Rounded Medium" panose="02000000000000000000" pitchFamily="50" charset="0"/>
              </a:rPr>
              <a:t> (2)</a:t>
            </a:r>
          </a:p>
          <a:p>
            <a:pPr marL="914400" indent="-287338"/>
            <a:endParaRPr lang="en-US" sz="2000" dirty="0">
              <a:latin typeface="Gotham Rounded Medium" panose="02000000000000000000" pitchFamily="50" charset="0"/>
            </a:endParaRP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HTC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otham Rounded Medium" panose="02000000000000000000" pitchFamily="50" charset="0"/>
              </a:rPr>
              <a:t>During the competitive 9% 2019 cycle, HTC awards were made to properties in 21 Wisconsin communities, including Milwaukee (5), and Madison (3)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27 HTC awards will assist in the development or rehabilitation of 1,666 residential units – including 1,429 affordable units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27 projects represent more than $337 million of construction, rehabilitation and related soft costs</a:t>
            </a:r>
          </a:p>
          <a:p>
            <a:pPr lvl="1"/>
            <a:endParaRPr lang="en-US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1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2019 Applications &amp; Awards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65155"/>
              </p:ext>
            </p:extLst>
          </p:nvPr>
        </p:nvGraphicFramePr>
        <p:xfrm>
          <a:off x="646545" y="1397000"/>
          <a:ext cx="7672863" cy="33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Available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Appl.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Requested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$9,947,411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$23,222,338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$9,333,353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$3,978,964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$3,778,959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$3,565,955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$1,989,482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$7,305,970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$3,188,191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$1,989,482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$4,911,013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$3,768,785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$1,989,482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$19,894,821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$39,218,280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$19,856,284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6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Average 2019 HTC Requests &amp; Awards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78946"/>
              </p:ext>
            </p:extLst>
          </p:nvPr>
        </p:nvGraphicFramePr>
        <p:xfrm>
          <a:off x="914399" y="1397000"/>
          <a:ext cx="7175157" cy="403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12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Request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 LI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 LI Unit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$1,005,497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$17,627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$1,166,669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$17,478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$472,370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$9,790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$509,422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$9,851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$657,361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$14,462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$637,638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$11,510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$599,699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$16,893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$617,133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$16,831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12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$778,679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$15,687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$761,165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$14,207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692348"/>
            <a:ext cx="76117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	Additional Credit Applications were excluded from these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6965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Household Type - 2019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37866"/>
              </p:ext>
            </p:extLst>
          </p:nvPr>
        </p:nvGraphicFramePr>
        <p:xfrm>
          <a:off x="584201" y="1397000"/>
          <a:ext cx="8114322" cy="342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Household</a:t>
                      </a:r>
                    </a:p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Request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Award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0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Family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$814,796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$17,906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$820,014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$17,382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Elderly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$700,795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$11,698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$650,006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$9,899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Single Room Occupancy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$262,975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$4,870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$778,679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$15,687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$761,165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$14,207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692348"/>
            <a:ext cx="76117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	      Additional Credit Applications were excluded from these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78457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Rounded Medium" panose="02000000000000000000" pitchFamily="50" charset="0"/>
              </a:rPr>
              <a:t>Construction Type - 2019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78080"/>
              </p:ext>
            </p:extLst>
          </p:nvPr>
        </p:nvGraphicFramePr>
        <p:xfrm>
          <a:off x="584201" y="1397000"/>
          <a:ext cx="8145584" cy="3738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Construction</a:t>
                      </a:r>
                    </a:p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Request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Award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0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</a:t>
                      </a:r>
                      <a:r>
                        <a:rPr lang="en-US" sz="1400" baseline="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New  Construction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$881,467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$17,495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$885,562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$16,279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8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Adaptive Reuse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$750,991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$17,881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$726,188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$16,599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Acquisition &amp; Rehab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10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$469,180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$8,689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$526,978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$9,125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423323"/>
                  </a:ext>
                </a:extLst>
              </a:tr>
              <a:tr h="5858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Mixed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$953,527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$17,991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$953,527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$17,991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</a:p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$778,679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$15,687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$761,165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$14,207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692348"/>
            <a:ext cx="7611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	Additional Credit Applications were excluded from these calculations.</a:t>
            </a:r>
          </a:p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	Mixed = New Construction and Adaptive Reuse.</a:t>
            </a:r>
          </a:p>
        </p:txBody>
      </p:sp>
    </p:spTree>
    <p:extLst>
      <p:ext uri="{BB962C8B-B14F-4D97-AF65-F5344CB8AC3E}">
        <p14:creationId xmlns:p14="http://schemas.microsoft.com/office/powerpoint/2010/main" val="310722536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1BDB9B5A-E851-4619-9934-30671130535C}"/>
    </a:ext>
  </a:extLst>
</a:theme>
</file>

<file path=ppt/theme/theme2.xml><?xml version="1.0" encoding="utf-8"?>
<a:theme xmlns:a="http://schemas.openxmlformats.org/drawingml/2006/main" name="WHEDA External Audienc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6B9270F6-4F3D-4015-99FB-7AE047DD91EA}"/>
    </a:ext>
  </a:extLst>
</a:theme>
</file>

<file path=ppt/theme/theme3.xml><?xml version="1.0" encoding="utf-8"?>
<a:theme xmlns:a="http://schemas.openxmlformats.org/drawingml/2006/main" name="1_Business Unit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0EBD86E3-7827-4DEC-A7CB-FE9B5FD0050E}"/>
    </a:ext>
  </a:extLst>
</a:theme>
</file>

<file path=ppt/theme/theme4.xml><?xml version="1.0" encoding="utf-8"?>
<a:theme xmlns:a="http://schemas.openxmlformats.org/drawingml/2006/main" name="Cov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3962F1E8-3F80-4780-8BBA-2EEB56E1BF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WHEDA External Template</Template>
  <TotalTime>15719</TotalTime>
  <Words>1624</Words>
  <Application>Microsoft Office PowerPoint</Application>
  <PresentationFormat>On-screen Show (4:3)</PresentationFormat>
  <Paragraphs>450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Gotham Rounded Book</vt:lpstr>
      <vt:lpstr>Gotham Rounded Medium</vt:lpstr>
      <vt:lpstr>Section Dividers</vt:lpstr>
      <vt:lpstr>WHEDA External Audience Slides</vt:lpstr>
      <vt:lpstr>1_Business Unit Closing Slides</vt:lpstr>
      <vt:lpstr>Cover Pages</vt:lpstr>
      <vt:lpstr>2019 Housing Tax Credit Results – Federal 9% Program   September 2019</vt:lpstr>
      <vt:lpstr>2019 Credit Set-Asides</vt:lpstr>
      <vt:lpstr>2019 Sources of Available Credit</vt:lpstr>
      <vt:lpstr>2019 HTC Applications</vt:lpstr>
      <vt:lpstr>2019 HTC Awards</vt:lpstr>
      <vt:lpstr>2019 Applications &amp; Awards</vt:lpstr>
      <vt:lpstr>Average 2019 HTC Requests &amp; Awards</vt:lpstr>
      <vt:lpstr>Household Type - 2019</vt:lpstr>
      <vt:lpstr>Construction Type - 2019</vt:lpstr>
      <vt:lpstr>Average Project Size (# units)</vt:lpstr>
      <vt:lpstr>Average, Per-Low Income Unit Development Budgets </vt:lpstr>
      <vt:lpstr>2019 9% HTC Scoring Results</vt:lpstr>
      <vt:lpstr>Scoring Summary</vt:lpstr>
      <vt:lpstr>Differences: Those that Did, or Didn’t Receive an Award</vt:lpstr>
      <vt:lpstr>Differences: Those that Did, or Didn’t Receive an Award (Continued)</vt:lpstr>
      <vt:lpstr>2019 Scoring Cut-Offs</vt:lpstr>
      <vt:lpstr>Category 1 Lower Income Areas</vt:lpstr>
      <vt:lpstr>Category 2 Energy Efficiency &amp; Sustainability</vt:lpstr>
      <vt:lpstr>Category 3 Mixed-Income Incentive</vt:lpstr>
      <vt:lpstr>Category 4 Serves Large Families</vt:lpstr>
      <vt:lpstr>Category 5 Serves Lowest-Income Residents</vt:lpstr>
      <vt:lpstr>Category 6 Supportive Housing</vt:lpstr>
      <vt:lpstr>Category 7 Rehab/Neighborhood Stabilization</vt:lpstr>
      <vt:lpstr>Category 8 Universal Design</vt:lpstr>
      <vt:lpstr>Category 9 Financial Leverage</vt:lpstr>
      <vt:lpstr>Category 10 Eventual Tenant Ownership</vt:lpstr>
      <vt:lpstr>Category 11 Development Team</vt:lpstr>
      <vt:lpstr>Category 12 Readiness to Proceed</vt:lpstr>
      <vt:lpstr>Category 13 Areas of Economic Opportunity</vt:lpstr>
      <vt:lpstr>Category 14 Rural Areas without Recent HTC Awards</vt:lpstr>
      <vt:lpstr>PowerPoint Presentation</vt:lpstr>
    </vt:vector>
  </TitlesOfParts>
  <Company>WHEDA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Ginger</dc:creator>
  <cp:lastModifiedBy>Matt Childress</cp:lastModifiedBy>
  <cp:revision>565</cp:revision>
  <cp:lastPrinted>2019-09-19T19:28:28Z</cp:lastPrinted>
  <dcterms:created xsi:type="dcterms:W3CDTF">2015-04-27T14:40:15Z</dcterms:created>
  <dcterms:modified xsi:type="dcterms:W3CDTF">2019-09-26T21:20:22Z</dcterms:modified>
</cp:coreProperties>
</file>