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0" r:id="rId2"/>
    <p:sldMasterId id="2147483715" r:id="rId3"/>
    <p:sldMasterId id="2147483725" r:id="rId4"/>
  </p:sldMasterIdLst>
  <p:sldIdLst>
    <p:sldId id="294" r:id="rId5"/>
    <p:sldId id="296" r:id="rId6"/>
    <p:sldId id="306" r:id="rId7"/>
    <p:sldId id="307" r:id="rId8"/>
    <p:sldId id="305" r:id="rId9"/>
    <p:sldId id="297" r:id="rId10"/>
    <p:sldId id="298" r:id="rId11"/>
    <p:sldId id="266" r:id="rId12"/>
    <p:sldId id="299" r:id="rId13"/>
    <p:sldId id="300" r:id="rId14"/>
    <p:sldId id="301" r:id="rId15"/>
    <p:sldId id="302" r:id="rId16"/>
    <p:sldId id="303" r:id="rId17"/>
    <p:sldId id="304" r:id="rId18"/>
    <p:sldId id="31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184"/>
    <a:srgbClr val="158C59"/>
    <a:srgbClr val="106440"/>
    <a:srgbClr val="56B747"/>
    <a:srgbClr val="02A69C"/>
    <a:srgbClr val="08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Divider Option 1">
    <p:bg>
      <p:bgPr>
        <a:solidFill>
          <a:srgbClr val="158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>
                <a:solidFill>
                  <a:srgbClr val="089292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oung 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4" y="1370830"/>
            <a:ext cx="5938981" cy="4821381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3656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rm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821381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826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 Cover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rgbClr val="106440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lti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93" y="2286000"/>
            <a:ext cx="213421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3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28" y="2286000"/>
            <a:ext cx="2140527" cy="20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93" y="2286000"/>
            <a:ext cx="213421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6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nomic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78" y="2286000"/>
            <a:ext cx="278060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1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28" y="2286000"/>
            <a:ext cx="214052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rcial L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91" y="2261100"/>
            <a:ext cx="2566509" cy="20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97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sk &amp; Comp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5" y="2286000"/>
            <a:ext cx="2261080" cy="20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6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2">
    <p:bg>
      <p:bgPr>
        <a:solidFill>
          <a:srgbClr val="02A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rgbClr val="106440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263381"/>
            <a:ext cx="7672861" cy="1011237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394692"/>
            <a:ext cx="7672862" cy="4760575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7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mercial Spaces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75969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952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struction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92903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12398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ulti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75969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86546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ngle 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67503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97858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 &amp; 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396231"/>
            <a:ext cx="5938981" cy="4759036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9147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oung 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4" y="1370830"/>
            <a:ext cx="5938981" cy="4821381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39311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rm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821381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4584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3">
    <p:bg>
      <p:bgPr>
        <a:solidFill>
          <a:srgbClr val="56B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rgbClr val="106440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2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263381"/>
            <a:ext cx="7672861" cy="1011237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394692"/>
            <a:ext cx="7672862" cy="4760575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mercial Spaces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75969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9625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struction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92903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930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ulti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75969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2506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ngle 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67503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7740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 &amp; 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396231"/>
            <a:ext cx="5938981" cy="4759036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7007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4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36776"/>
            <a:ext cx="7886700" cy="435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62104" y="6234654"/>
            <a:ext cx="213378" cy="32921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303078" y="6354226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88AFBFC-3304-4E5C-9D36-F8958C9E7326}" type="slidenum">
              <a:rPr lang="en-US" sz="1100" baseline="0" smtClean="0">
                <a:solidFill>
                  <a:srgbClr val="808184"/>
                </a:solidFill>
              </a:rPr>
              <a:t>‹#›</a:t>
            </a:fld>
            <a:endParaRPr lang="en-US" sz="1100" baseline="0" dirty="0">
              <a:solidFill>
                <a:srgbClr val="808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5" r:id="rId4"/>
    <p:sldLayoutId id="2147483697" r:id="rId5"/>
    <p:sldLayoutId id="2147483696" r:id="rId6"/>
    <p:sldLayoutId id="2147483699" r:id="rId7"/>
    <p:sldLayoutId id="2147483694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8C59"/>
          </a:solidFill>
          <a:latin typeface="Gotham Rounded Boo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08184"/>
          </a:solidFill>
          <a:latin typeface="Gotham Rounded Book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16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36776"/>
            <a:ext cx="7886700" cy="435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2104" y="6234654"/>
            <a:ext cx="213378" cy="32921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303078" y="6354226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88AFBFC-3304-4E5C-9D36-F8958C9E7326}" type="slidenum">
              <a:rPr lang="en-US" sz="1100" baseline="0" smtClean="0">
                <a:solidFill>
                  <a:srgbClr val="808184"/>
                </a:solidFill>
              </a:rPr>
              <a:t>‹#›</a:t>
            </a:fld>
            <a:endParaRPr lang="en-US" sz="1100" baseline="0" dirty="0">
              <a:solidFill>
                <a:srgbClr val="808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4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8C59"/>
          </a:solidFill>
          <a:latin typeface="Gotham Rounded Boo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08184"/>
          </a:solidFill>
          <a:latin typeface="Gotham Rounded Book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9" y="1984248"/>
            <a:ext cx="6270771" cy="2441448"/>
          </a:xfrm>
        </p:spPr>
        <p:txBody>
          <a:bodyPr>
            <a:normAutofit fontScale="90000"/>
          </a:bodyPr>
          <a:lstStyle/>
          <a:p>
            <a:r>
              <a:rPr lang="en-US" dirty="0"/>
              <a:t>2019 Housing Tax Credit Results                          </a:t>
            </a:r>
            <a:br>
              <a:rPr lang="en-US" dirty="0"/>
            </a:br>
            <a:r>
              <a:rPr lang="en-US" dirty="0"/>
              <a:t>State 4% Program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62283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otham Rounded Medium" panose="02000000000000000000" pitchFamily="50" charset="0"/>
              </a:rPr>
              <a:t>Average Project Size Requested vs. Awarded 4% State HTC - Location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A8138-8BCB-4B0A-867E-F74770AD9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803721"/>
            <a:ext cx="83343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5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545" y="263381"/>
            <a:ext cx="8334375" cy="10112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otham Rounded Medium" panose="02000000000000000000" pitchFamily="50" charset="0"/>
              </a:rPr>
              <a:t>Average Project Size Requested vs. Awarded 4% State HTC – Construction Type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21652-8EC2-4F1A-BE5A-0E52335E3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53" y="1877867"/>
            <a:ext cx="83248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7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545" y="263381"/>
            <a:ext cx="8334375" cy="10112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otham Rounded Medium" panose="02000000000000000000" pitchFamily="50" charset="0"/>
              </a:rPr>
              <a:t>Average Deferred Developer Fee Requested vs. Awarded 4% State HTC – Construction Type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76F06-AC05-4461-A0BC-B2B7521B5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715068"/>
            <a:ext cx="83534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6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545" y="263381"/>
            <a:ext cx="8334375" cy="10112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otham Rounded Medium" panose="02000000000000000000" pitchFamily="50" charset="0"/>
              </a:rPr>
              <a:t>Per-Affordable Unit Development Budget – State 4% HTC Awarded Projects Construction Type 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F09BB-495F-4569-A84E-43E0B999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4" y="1625945"/>
            <a:ext cx="8271545" cy="45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0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545" y="263381"/>
            <a:ext cx="8334375" cy="1011237"/>
          </a:xfrm>
        </p:spPr>
        <p:txBody>
          <a:bodyPr>
            <a:normAutofit/>
          </a:bodyPr>
          <a:lstStyle/>
          <a:p>
            <a:r>
              <a:rPr lang="en-US" dirty="0">
                <a:latin typeface="Gotham Rounded Medium" panose="02000000000000000000" pitchFamily="50" charset="0"/>
              </a:rPr>
              <a:t>Proposed Capital Sources                      State 4% HTC Awarded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39D82-0D9D-4B24-BDBC-89BFDE199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7" y="1496719"/>
            <a:ext cx="8671333" cy="44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1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10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State Housing Tax Credit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Gotham Rounded Medium" panose="02000000000000000000" pitchFamily="50" charset="0"/>
              </a:rPr>
              <a:t>On March 28, 2018, Wisconsin 2017 Act 176 created the Wisconsin Housing Tax Credit program within Section 234.45 of the Wisconsin Statutues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The State Housing Tax Credit was designed to be a complement to the Federal 4% Housing Tax Credit and follows the majority of rules that are currently in place for the federal housing tax credit program.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$7 million of State Housing Tax Credits are available each year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The State HTC has a six-year credit period, rather than the 10-year federal credit period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4% State Housing Tax Credits are awarded competitively, through a once-per year  cycle coinciding with the federal 9% application round.</a:t>
            </a:r>
          </a:p>
          <a:p>
            <a:pPr marL="627062" indent="0">
              <a:buNone/>
            </a:pPr>
            <a:endParaRPr lang="en-US" sz="2000" dirty="0">
              <a:latin typeface="Gotham Rounded Medium" panose="02000000000000000000" pitchFamily="50" charset="0"/>
            </a:endParaRPr>
          </a:p>
          <a:p>
            <a:pPr marL="627062" indent="0">
              <a:buNone/>
            </a:pPr>
            <a:endParaRPr lang="en-US" sz="2000" dirty="0">
              <a:latin typeface="Gotham Rounded Medium" panose="02000000000000000000" pitchFamily="50" charset="0"/>
            </a:endParaRPr>
          </a:p>
          <a:p>
            <a:pPr lvl="1"/>
            <a:endParaRPr lang="en-US" dirty="0">
              <a:latin typeface="Gotham Rounded Medium" panose="02000000000000000000" pitchFamily="50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2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State Housing Tax Credit</a:t>
            </a:r>
            <a:br>
              <a:rPr lang="en-US" dirty="0">
                <a:latin typeface="Gotham Rounded Medium" panose="02000000000000000000" pitchFamily="50" charset="0"/>
              </a:rPr>
            </a:br>
            <a:r>
              <a:rPr lang="en-US" dirty="0">
                <a:latin typeface="Gotham Rounded Medium" panose="02000000000000000000" pitchFamily="50" charset="0"/>
              </a:rPr>
              <a:t>Minimum Threshold Score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Gotham Rounded Medium" panose="02000000000000000000" pitchFamily="50" charset="0"/>
              </a:rPr>
              <a:t>Minimum Score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Properties located in areas meeting (a) USDA’s Rural Development Property Eligibility Criteria, (b) the Census Bureau definition of non-metropolitan counties, and © located within a Treasury-designated Opportunity Zones will be required to score a minimum of 110 </a:t>
            </a:r>
            <a:r>
              <a:rPr lang="en-US" sz="1800" dirty="0" err="1">
                <a:latin typeface="Gotham Rounded Medium" panose="02000000000000000000" pitchFamily="50" charset="0"/>
              </a:rPr>
              <a:t>poins</a:t>
            </a:r>
            <a:r>
              <a:rPr lang="en-US" sz="1800" dirty="0">
                <a:latin typeface="Gotham Rounded Medium" panose="02000000000000000000" pitchFamily="50" charset="0"/>
              </a:rPr>
              <a:t> to be eligible for state HTCs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Properties located in areas meeting (a) USDA’s Rural Development Property Eligibility Criteria, (b) the Census Bureau definition of non-metropolitan counties, will be required to score a minimum of 120 points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Properties located in areas meeting USDA’s Rural Development Property Eligibility Criteria will be required to score a minimum of 130 points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Properties outside of Milwaukee and Madison that do not meet any of the previous criteria will be required to score a minimum of 140 points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Properties in the cities of Milwaukee and Madison will be required to score a minimum of 155 points.</a:t>
            </a:r>
          </a:p>
          <a:p>
            <a:endParaRPr lang="en-US" sz="1800" dirty="0">
              <a:latin typeface="Gotham Rounded Medium" panose="02000000000000000000" pitchFamily="50" charset="0"/>
            </a:endParaRPr>
          </a:p>
          <a:p>
            <a:endParaRPr lang="en-US" sz="1800" dirty="0">
              <a:latin typeface="Gotham Rounded Medium" panose="02000000000000000000" pitchFamily="50" charset="0"/>
            </a:endParaRPr>
          </a:p>
          <a:p>
            <a:pPr marL="627062" indent="0">
              <a:buNone/>
            </a:pPr>
            <a:endParaRPr lang="en-US" sz="2000" dirty="0">
              <a:latin typeface="Gotham Rounded Medium" panose="02000000000000000000" pitchFamily="50" charset="0"/>
            </a:endParaRPr>
          </a:p>
          <a:p>
            <a:pPr lvl="1"/>
            <a:endParaRPr lang="en-US" dirty="0">
              <a:latin typeface="Gotham Rounded Medium" panose="02000000000000000000" pitchFamily="50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4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State Housing Tax Credit</a:t>
            </a:r>
            <a:br>
              <a:rPr lang="en-US" dirty="0">
                <a:latin typeface="Gotham Rounded Medium" panose="02000000000000000000" pitchFamily="50" charset="0"/>
              </a:rPr>
            </a:br>
            <a:r>
              <a:rPr lang="en-US" dirty="0">
                <a:latin typeface="Gotham Rounded Medium" panose="02000000000000000000" pitchFamily="50" charset="0"/>
              </a:rPr>
              <a:t>Scoring Categories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>
                <a:latin typeface="Gotham Rounded Medium" panose="02000000000000000000" pitchFamily="50" charset="0"/>
              </a:rPr>
              <a:t>Unique Scoring Categories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Readiness to Proceed: Bonus 20 points for projects that maintain all items required on the WHEDA Credit Award Checklist (Shovel Ready)</a:t>
            </a:r>
          </a:p>
          <a:p>
            <a:pPr marL="0" indent="0">
              <a:buNone/>
            </a:pPr>
            <a:r>
              <a:rPr lang="en-US" sz="1800" dirty="0">
                <a:latin typeface="Gotham Rounded Medium" panose="02000000000000000000" pitchFamily="50" charset="0"/>
              </a:rPr>
              <a:t>Location Points akin to Minimum Scoring Threshold Criteria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Properties located in areas meeting (a) USDA’s Rural Development Property Eligibility Criteria, (b) the Census Bureau definition of non-metropolitan counties, and (c) located within a Treasury-designated Opportunity Zones will receive 35 points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Properties located in areas meeting (a) USDA’s Rural Development Property Eligibility Criteria, (b) the Census Bureau definition of non-metropolitan counties, will receive 25 points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Properties located in areas meeting USDA’s Rural Development Property Eligibility Criteria will receive 15 points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Properties outside of Milwaukee and Madison that do not meet any of the previous criteria will receive 10 points.</a:t>
            </a:r>
          </a:p>
          <a:p>
            <a:pPr marL="0" indent="0">
              <a:buNone/>
            </a:pPr>
            <a:endParaRPr lang="en-US" sz="1800" dirty="0">
              <a:latin typeface="Gotham Rounded Medium" panose="02000000000000000000" pitchFamily="50" charset="0"/>
            </a:endParaRPr>
          </a:p>
          <a:p>
            <a:endParaRPr lang="en-US" sz="1800" dirty="0">
              <a:latin typeface="Gotham Rounded Medium" panose="02000000000000000000" pitchFamily="50" charset="0"/>
            </a:endParaRPr>
          </a:p>
          <a:p>
            <a:endParaRPr lang="en-US" sz="1800" dirty="0">
              <a:latin typeface="Gotham Rounded Medium" panose="02000000000000000000" pitchFamily="50" charset="0"/>
            </a:endParaRPr>
          </a:p>
          <a:p>
            <a:pPr marL="627062" indent="0">
              <a:buNone/>
            </a:pPr>
            <a:endParaRPr lang="en-US" sz="2000" dirty="0">
              <a:latin typeface="Gotham Rounded Medium" panose="02000000000000000000" pitchFamily="50" charset="0"/>
            </a:endParaRPr>
          </a:p>
          <a:p>
            <a:pPr lvl="1"/>
            <a:endParaRPr lang="en-US" dirty="0">
              <a:latin typeface="Gotham Rounded Medium" panose="02000000000000000000" pitchFamily="50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8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2019 State 4% HTC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22 applications in total were submitted for developments in 15 Wisconsin communities, including:</a:t>
            </a:r>
            <a:endParaRPr lang="en-US" dirty="0">
              <a:latin typeface="Gotham Rounded Medium" panose="02000000000000000000" pitchFamily="50" charset="0"/>
            </a:endParaRPr>
          </a:p>
          <a:p>
            <a:pPr marL="627062" indent="0">
              <a:buNone/>
            </a:pPr>
            <a:endParaRPr lang="en-US" sz="2000" dirty="0">
              <a:latin typeface="Gotham Rounded Medium" panose="02000000000000000000" pitchFamily="50" charset="0"/>
            </a:endParaRPr>
          </a:p>
          <a:p>
            <a:pPr marL="914400" indent="-287338"/>
            <a:r>
              <a:rPr lang="en-US" sz="2000" dirty="0">
                <a:latin typeface="Gotham Rounded Medium" panose="02000000000000000000" pitchFamily="50" charset="0"/>
              </a:rPr>
              <a:t>Milwaukee (5)</a:t>
            </a:r>
          </a:p>
          <a:p>
            <a:pPr marL="914400" indent="-287338"/>
            <a:r>
              <a:rPr lang="en-US" sz="2000" dirty="0">
                <a:latin typeface="Gotham Rounded Medium" panose="02000000000000000000" pitchFamily="50" charset="0"/>
              </a:rPr>
              <a:t>Madison (3)</a:t>
            </a:r>
            <a:endParaRPr lang="en-US" sz="1600" dirty="0">
              <a:latin typeface="Gotham Rounded Medium" panose="02000000000000000000" pitchFamily="50" charset="0"/>
            </a:endParaRPr>
          </a:p>
          <a:p>
            <a:pPr marL="914400" indent="-287338"/>
            <a:r>
              <a:rPr lang="en-US" sz="2000" dirty="0">
                <a:latin typeface="Gotham Rounded Medium" panose="02000000000000000000" pitchFamily="50" charset="0"/>
              </a:rPr>
              <a:t>River Falls (2)</a:t>
            </a:r>
          </a:p>
          <a:p>
            <a:pPr marL="627062" indent="0">
              <a:buNone/>
            </a:pPr>
            <a:endParaRPr lang="en-US" sz="2000" dirty="0">
              <a:latin typeface="Gotham Rounded Medium" panose="02000000000000000000" pitchFamily="50" charset="0"/>
            </a:endParaRPr>
          </a:p>
          <a:p>
            <a:pPr lvl="1"/>
            <a:endParaRPr lang="en-US" dirty="0">
              <a:latin typeface="Gotham Rounded Medium" panose="02000000000000000000" pitchFamily="50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4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2019 State 4% Initial Awards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During the competitive 4% 2019 cycle, State 4% HTC awards were originally made to properties in 13 of the 14 eligible projects with the initial cutoff score of 185.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The 8 remaining applications failed to meet minimum threshold requirements.  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Common reasons for threshold failure included failing financial feasibility, exceeding income averaging in the unit mix, 85% committed funds test, site control. </a:t>
            </a:r>
            <a:endParaRPr lang="en-US" sz="8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After awards were made, 3 projects project withdrew their participation in the program citing zoning issues and/or cost over-runs.</a:t>
            </a:r>
          </a:p>
          <a:p>
            <a:pPr lvl="1"/>
            <a:endParaRPr lang="en-US" dirty="0">
              <a:latin typeface="Gotham Rounded Medium" panose="02000000000000000000" pitchFamily="50" charset="0"/>
            </a:endParaRPr>
          </a:p>
          <a:p>
            <a:pPr marL="0" indent="0">
              <a:buNone/>
            </a:pPr>
            <a:endParaRPr lang="en-US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7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2019 State 4% Current Awards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625" y="2362433"/>
            <a:ext cx="7672862" cy="376034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During the State 4% Housing Tax Credit Cycle, HTC Awards were made to 8 different communities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The 11 State 4% HTC awards will assist in the development or rehabilitation of 798 residential units 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The 11 projects represent more than $183 million of construction, rehabilitation, and related soft costs.</a:t>
            </a:r>
          </a:p>
          <a:p>
            <a:pPr lvl="1"/>
            <a:endParaRPr lang="en-US" dirty="0">
              <a:latin typeface="Gotham Rounded Medium" panose="02000000000000000000" pitchFamily="50" charset="0"/>
            </a:endParaRPr>
          </a:p>
          <a:p>
            <a:pPr marL="0" indent="0">
              <a:buNone/>
            </a:pPr>
            <a:endParaRPr lang="en-US" dirty="0">
              <a:latin typeface="Gotham Rounded Medium" panose="02000000000000000000" pitchFamily="50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7F6A88-5E7C-4572-95F6-DC13AF93D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875315"/>
              </p:ext>
            </p:extLst>
          </p:nvPr>
        </p:nvGraphicFramePr>
        <p:xfrm>
          <a:off x="539626" y="1249959"/>
          <a:ext cx="7589306" cy="906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1764">
                  <a:extLst>
                    <a:ext uri="{9D8B030D-6E8A-4147-A177-3AD203B41FA5}">
                      <a16:colId xmlns:a16="http://schemas.microsoft.com/office/drawing/2014/main" val="3044296615"/>
                    </a:ext>
                  </a:extLst>
                </a:gridCol>
                <a:gridCol w="1485368">
                  <a:extLst>
                    <a:ext uri="{9D8B030D-6E8A-4147-A177-3AD203B41FA5}">
                      <a16:colId xmlns:a16="http://schemas.microsoft.com/office/drawing/2014/main" val="372370333"/>
                    </a:ext>
                  </a:extLst>
                </a:gridCol>
                <a:gridCol w="1081737">
                  <a:extLst>
                    <a:ext uri="{9D8B030D-6E8A-4147-A177-3AD203B41FA5}">
                      <a16:colId xmlns:a16="http://schemas.microsoft.com/office/drawing/2014/main" val="2386455851"/>
                    </a:ext>
                  </a:extLst>
                </a:gridCol>
                <a:gridCol w="1856711">
                  <a:extLst>
                    <a:ext uri="{9D8B030D-6E8A-4147-A177-3AD203B41FA5}">
                      <a16:colId xmlns:a16="http://schemas.microsoft.com/office/drawing/2014/main" val="3163836557"/>
                    </a:ext>
                  </a:extLst>
                </a:gridCol>
                <a:gridCol w="2013726">
                  <a:extLst>
                    <a:ext uri="{9D8B030D-6E8A-4147-A177-3AD203B41FA5}">
                      <a16:colId xmlns:a16="http://schemas.microsoft.com/office/drawing/2014/main" val="3857276314"/>
                    </a:ext>
                  </a:extLst>
                </a:gridCol>
              </a:tblGrid>
              <a:tr h="619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Program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Gotham Rounded Medium" panose="02000000000000000000" pitchFamily="50" charset="0"/>
                      </a:endParaRPr>
                    </a:p>
                  </a:txBody>
                  <a:tcPr marL="6729" marR="6729" marT="6729" marB="0" anchor="b">
                    <a:solidFill>
                      <a:schemeClr val="accent1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# of Applications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Gotham Rounded Medium" panose="02000000000000000000" pitchFamily="50" charset="0"/>
                      </a:endParaRPr>
                    </a:p>
                  </a:txBody>
                  <a:tcPr marL="6729" marR="6729" marT="6729" marB="0" anchor="b">
                    <a:solidFill>
                      <a:schemeClr val="accent1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# of Awards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Gotham Rounded Medium" panose="02000000000000000000" pitchFamily="50" charset="0"/>
                      </a:endParaRPr>
                    </a:p>
                  </a:txBody>
                  <a:tcPr marL="6729" marR="6729" marT="6729" marB="0" anchor="b">
                    <a:solidFill>
                      <a:schemeClr val="accent1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Tax Credits Requested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Gotham Rounded Medium" panose="02000000000000000000" pitchFamily="50" charset="0"/>
                      </a:endParaRPr>
                    </a:p>
                  </a:txBody>
                  <a:tcPr marL="6729" marR="6729" marT="6729" marB="0" anchor="b">
                    <a:solidFill>
                      <a:schemeClr val="accent1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Tax Credits Awarded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Gotham Rounded Medium" panose="02000000000000000000" pitchFamily="50" charset="0"/>
                      </a:endParaRPr>
                    </a:p>
                  </a:txBody>
                  <a:tcPr marL="6729" marR="6729" marT="6729" marB="0" anchor="b">
                    <a:solidFill>
                      <a:schemeClr val="accent1">
                        <a:tint val="2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984872"/>
                  </a:ext>
                </a:extLst>
              </a:tr>
              <a:tr h="286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State 4%% HTCs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Gotham Rounded Medium" panose="02000000000000000000" pitchFamily="50" charset="0"/>
                      </a:endParaRPr>
                    </a:p>
                  </a:txBody>
                  <a:tcPr marL="6729" marR="6729" marT="6729" marB="0" anchor="b">
                    <a:solidFill>
                      <a:schemeClr val="accent1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Gotham Rounded Medium" panose="02000000000000000000" pitchFamily="50" charset="0"/>
                      </a:endParaRPr>
                    </a:p>
                  </a:txBody>
                  <a:tcPr marL="6729" marR="6729" marT="6729" marB="0" anchor="b">
                    <a:solidFill>
                      <a:schemeClr val="accent1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Gotham Rounded Medium" panose="02000000000000000000" pitchFamily="50" charset="0"/>
                      </a:endParaRPr>
                    </a:p>
                  </a:txBody>
                  <a:tcPr marL="6729" marR="6729" marT="6729" marB="0" anchor="b">
                    <a:solidFill>
                      <a:schemeClr val="accent1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 $                 14,504,228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Gotham Rounded Medium" panose="02000000000000000000" pitchFamily="50" charset="0"/>
                      </a:endParaRPr>
                    </a:p>
                  </a:txBody>
                  <a:tcPr marL="6729" marR="6729" marT="6729" marB="0" anchor="b">
                    <a:solidFill>
                      <a:schemeClr val="accent1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 $                6,243,491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Gotham Rounded Medium" panose="02000000000000000000" pitchFamily="50" charset="0"/>
                      </a:endParaRPr>
                    </a:p>
                  </a:txBody>
                  <a:tcPr marL="6729" marR="6729" marT="6729" marB="0" anchor="b">
                    <a:solidFill>
                      <a:schemeClr val="accent1">
                        <a:tint val="2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29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31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otham Rounded Medium" panose="02000000000000000000" pitchFamily="50" charset="0"/>
              </a:rPr>
              <a:t>4% State Housing Tax Credits –</a:t>
            </a:r>
            <a:br>
              <a:rPr lang="en-US" dirty="0">
                <a:latin typeface="Gotham Rounded Medium" panose="02000000000000000000" pitchFamily="50" charset="0"/>
              </a:rPr>
            </a:br>
            <a:r>
              <a:rPr lang="en-US" dirty="0">
                <a:latin typeface="Gotham Rounded Medium" panose="02000000000000000000" pitchFamily="50" charset="0"/>
              </a:rPr>
              <a:t>Location and Construction Type	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42275B6-7F39-43DB-BC71-54F779DCD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545" y="1394692"/>
            <a:ext cx="7672862" cy="462860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By Location: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pPr marL="0" indent="0">
              <a:buNone/>
            </a:pPr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By Construction Type:</a:t>
            </a:r>
          </a:p>
          <a:p>
            <a:pPr marL="0" indent="0">
              <a:buNone/>
            </a:pPr>
            <a:endParaRPr lang="en-US" dirty="0">
              <a:latin typeface="Gotham Rounded Medium" panose="02000000000000000000" pitchFamily="50" charset="0"/>
            </a:endParaRPr>
          </a:p>
          <a:p>
            <a:pPr marL="627062" indent="0">
              <a:buNone/>
            </a:pPr>
            <a:endParaRPr lang="en-US" sz="2000" dirty="0">
              <a:latin typeface="Gotham Rounded Medium" panose="02000000000000000000" pitchFamily="50" charset="0"/>
            </a:endParaRPr>
          </a:p>
          <a:p>
            <a:pPr lvl="1"/>
            <a:endParaRPr lang="en-US" dirty="0">
              <a:latin typeface="Gotham Rounded Medium" panose="02000000000000000000" pitchFamily="50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4FC89D-69A9-41E5-95E2-F394064D6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1949584"/>
            <a:ext cx="9026554" cy="104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8CB727-EE23-44AD-9BF1-0E2473DB5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8" y="4265116"/>
            <a:ext cx="8942664" cy="9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1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otham Rounded Medium" panose="02000000000000000000" pitchFamily="50" charset="0"/>
              </a:rPr>
              <a:t>Average Tax Credit Requested vs. Awarded 4% State HTC - Location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DA589-8C2A-46AF-9F37-117F8C47E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852700"/>
            <a:ext cx="83343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54106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84CF5C-7429-441B-B09D-1BEE90B52331}" vid="{1BDB9B5A-E851-4619-9934-30671130535C}"/>
    </a:ext>
  </a:extLst>
</a:theme>
</file>

<file path=ppt/theme/theme2.xml><?xml version="1.0" encoding="utf-8"?>
<a:theme xmlns:a="http://schemas.openxmlformats.org/drawingml/2006/main" name="WHEDA External Audienc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84CF5C-7429-441B-B09D-1BEE90B52331}" vid="{6B9270F6-4F3D-4015-99FB-7AE047DD91EA}"/>
    </a:ext>
  </a:extLst>
</a:theme>
</file>

<file path=ppt/theme/theme3.xml><?xml version="1.0" encoding="utf-8"?>
<a:theme xmlns:a="http://schemas.openxmlformats.org/drawingml/2006/main" name="1_Business Unit 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84CF5C-7429-441B-B09D-1BEE90B52331}" vid="{0EBD86E3-7827-4DEC-A7CB-FE9B5FD0050E}"/>
    </a:ext>
  </a:extLst>
</a:theme>
</file>

<file path=ppt/theme/theme4.xml><?xml version="1.0" encoding="utf-8"?>
<a:theme xmlns:a="http://schemas.openxmlformats.org/drawingml/2006/main" name="1_WHEDA External Audienc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84CF5C-7429-441B-B09D-1BEE90B52331}" vid="{6B9270F6-4F3D-4015-99FB-7AE047DD91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WHEDA External Template</Template>
  <TotalTime>15265</TotalTime>
  <Words>735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Gotham Rounded Book</vt:lpstr>
      <vt:lpstr>Gotham Rounded Medium</vt:lpstr>
      <vt:lpstr>Section Dividers</vt:lpstr>
      <vt:lpstr>WHEDA External Audience Slides</vt:lpstr>
      <vt:lpstr>1_Business Unit Closing Slides</vt:lpstr>
      <vt:lpstr>1_WHEDA External Audience Slides</vt:lpstr>
      <vt:lpstr>2019 Housing Tax Credit Results                           State 4% Program    September 2019</vt:lpstr>
      <vt:lpstr>State Housing Tax Credit</vt:lpstr>
      <vt:lpstr>State Housing Tax Credit Minimum Threshold Score</vt:lpstr>
      <vt:lpstr>State Housing Tax Credit Scoring Categories</vt:lpstr>
      <vt:lpstr>2019 State 4% HTC Applications</vt:lpstr>
      <vt:lpstr>2019 State 4% Initial Awards</vt:lpstr>
      <vt:lpstr>2019 State 4% Current Awards</vt:lpstr>
      <vt:lpstr>4% State Housing Tax Credits – Location and Construction Type </vt:lpstr>
      <vt:lpstr>Average Tax Credit Requested vs. Awarded 4% State HTC - Location </vt:lpstr>
      <vt:lpstr>Average Project Size Requested vs. Awarded 4% State HTC - Location </vt:lpstr>
      <vt:lpstr>Average Project Size Requested vs. Awarded 4% State HTC – Construction Type </vt:lpstr>
      <vt:lpstr>Average Deferred Developer Fee Requested vs. Awarded 4% State HTC – Construction Type </vt:lpstr>
      <vt:lpstr>Per-Affordable Unit Development Budget – State 4% HTC Awarded Projects Construction Type  </vt:lpstr>
      <vt:lpstr>Proposed Capital Sources                      State 4% HTC Awarded Projects</vt:lpstr>
      <vt:lpstr>PowerPoint Presentation</vt:lpstr>
    </vt:vector>
  </TitlesOfParts>
  <Company>WHEDA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Ginger</dc:creator>
  <cp:lastModifiedBy>Matt Childress</cp:lastModifiedBy>
  <cp:revision>551</cp:revision>
  <cp:lastPrinted>2019-09-19T19:28:28Z</cp:lastPrinted>
  <dcterms:created xsi:type="dcterms:W3CDTF">2015-04-27T14:40:15Z</dcterms:created>
  <dcterms:modified xsi:type="dcterms:W3CDTF">2019-09-26T20:41:06Z</dcterms:modified>
</cp:coreProperties>
</file>