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90" r:id="rId3"/>
    <p:sldMasterId id="2147483715" r:id="rId4"/>
  </p:sldMasterIdLst>
  <p:sldIdLst>
    <p:sldId id="256" r:id="rId5"/>
    <p:sldId id="258" r:id="rId6"/>
    <p:sldId id="261" r:id="rId7"/>
    <p:sldId id="259" r:id="rId8"/>
    <p:sldId id="260" r:id="rId9"/>
    <p:sldId id="262" r:id="rId10"/>
    <p:sldId id="289" r:id="rId11"/>
    <p:sldId id="263" r:id="rId12"/>
    <p:sldId id="264" r:id="rId13"/>
    <p:sldId id="291" r:id="rId14"/>
    <p:sldId id="292" r:id="rId15"/>
    <p:sldId id="267" r:id="rId16"/>
    <p:sldId id="268" r:id="rId17"/>
    <p:sldId id="288" r:id="rId18"/>
    <p:sldId id="293" r:id="rId19"/>
    <p:sldId id="270" r:id="rId20"/>
    <p:sldId id="271" r:id="rId21"/>
    <p:sldId id="272" r:id="rId22"/>
    <p:sldId id="274" r:id="rId23"/>
    <p:sldId id="275" r:id="rId24"/>
    <p:sldId id="276" r:id="rId25"/>
    <p:sldId id="277" r:id="rId26"/>
    <p:sldId id="279" r:id="rId27"/>
    <p:sldId id="280" r:id="rId28"/>
    <p:sldId id="281" r:id="rId29"/>
    <p:sldId id="283" r:id="rId30"/>
    <p:sldId id="284" r:id="rId31"/>
    <p:sldId id="285" r:id="rId32"/>
    <p:sldId id="286" r:id="rId33"/>
    <p:sldId id="287" r:id="rId34"/>
    <p:sldId id="266" r:id="rId35"/>
    <p:sldId id="265" r:id="rId3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184"/>
    <a:srgbClr val="158C59"/>
    <a:srgbClr val="106440"/>
    <a:srgbClr val="56B747"/>
    <a:srgbClr val="02A69C"/>
    <a:srgbClr val="08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6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 Cover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0" y="1984248"/>
            <a:ext cx="5943600" cy="2441448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rgbClr val="106440"/>
                </a:solidFill>
                <a:latin typeface="Gotham Rounded Medium" panose="02000000000000000000" pitchFamily="50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088"/>
            <a:ext cx="211226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6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ngle Family">
    <p:bg>
      <p:bgPr>
        <a:blipFill dpi="0" rotWithShape="1">
          <a:blip r:embed="rId2">
            <a:lum/>
          </a:blip>
          <a:srcRect/>
          <a:stretch>
            <a:fillRect l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535710"/>
            <a:ext cx="5938981" cy="748146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5" y="1413164"/>
            <a:ext cx="5938981" cy="4767503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0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g &amp; Family">
    <p:bg>
      <p:bgPr>
        <a:blipFill dpi="0" rotWithShape="1">
          <a:blip r:embed="rId2">
            <a:lum/>
          </a:blip>
          <a:srcRect/>
          <a:stretch>
            <a:fillRect l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535710"/>
            <a:ext cx="5938981" cy="748146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5" y="1396231"/>
            <a:ext cx="5938981" cy="4759036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073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Young Family">
    <p:bg>
      <p:bgPr>
        <a:blipFill dpi="0" rotWithShape="1">
          <a:blip r:embed="rId2">
            <a:lum/>
          </a:blip>
          <a:srcRect/>
          <a:stretch>
            <a:fillRect l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535710"/>
            <a:ext cx="5938981" cy="748146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4" y="1370830"/>
            <a:ext cx="5938981" cy="4821381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63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rm">
    <p:bg>
      <p:bgPr>
        <a:blipFill dpi="0" rotWithShape="1">
          <a:blip r:embed="rId2">
            <a:lum/>
          </a:blip>
          <a:srcRect/>
          <a:stretch>
            <a:fillRect l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535710"/>
            <a:ext cx="5938981" cy="748146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5" y="1413164"/>
            <a:ext cx="5938981" cy="4821381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264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Fami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28" y="2286000"/>
            <a:ext cx="2140527" cy="200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42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fami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93" y="2286000"/>
            <a:ext cx="2134214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6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nomic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78" y="2286000"/>
            <a:ext cx="2780607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15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icul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28" y="2286000"/>
            <a:ext cx="2140527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rcial L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91" y="2261100"/>
            <a:ext cx="2566509" cy="200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97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sk &amp; Compli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05" y="2286000"/>
            <a:ext cx="2261080" cy="200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6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ption 2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0" y="1984248"/>
            <a:ext cx="5943600" cy="24414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>
                <a:solidFill>
                  <a:srgbClr val="089292"/>
                </a:solidFill>
                <a:latin typeface="Gotham Rounded Medium" panose="02000000000000000000" pitchFamily="50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088"/>
            <a:ext cx="211226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0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Divider Option 1">
    <p:bg>
      <p:bgPr>
        <a:solidFill>
          <a:srgbClr val="158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0" y="1984248"/>
            <a:ext cx="5943600" cy="24414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>
                <a:solidFill>
                  <a:srgbClr val="089292"/>
                </a:solidFill>
                <a:latin typeface="Gotham Rounded Medium" panose="02000000000000000000" pitchFamily="50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47088"/>
            <a:ext cx="211226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ion 2">
    <p:bg>
      <p:bgPr>
        <a:solidFill>
          <a:srgbClr val="02A6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0" y="1984248"/>
            <a:ext cx="5943600" cy="2441448"/>
          </a:xfrm>
          <a:prstGeom prst="rect">
            <a:avLst/>
          </a:prstGeom>
        </p:spPr>
        <p:txBody>
          <a:bodyPr anchor="t"/>
          <a:lstStyle>
            <a:lvl1pPr algn="l">
              <a:defRPr sz="4400">
                <a:solidFill>
                  <a:srgbClr val="106440"/>
                </a:solidFill>
                <a:latin typeface="Gotham Rounded Medium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088"/>
            <a:ext cx="211226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2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ion 3">
    <p:bg>
      <p:bgPr>
        <a:solidFill>
          <a:srgbClr val="56B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0" y="1984248"/>
            <a:ext cx="5943600" cy="2441448"/>
          </a:xfrm>
          <a:prstGeom prst="rect">
            <a:avLst/>
          </a:prstGeom>
        </p:spPr>
        <p:txBody>
          <a:bodyPr anchor="t"/>
          <a:lstStyle>
            <a:lvl1pPr algn="l">
              <a:defRPr sz="4400">
                <a:solidFill>
                  <a:srgbClr val="106440"/>
                </a:solidFill>
                <a:latin typeface="Gotham Rounded Medium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088"/>
            <a:ext cx="211226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2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263381"/>
            <a:ext cx="7672861" cy="1011237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5" y="1394692"/>
            <a:ext cx="7672862" cy="4760575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83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mmercial Spaces">
    <p:bg>
      <p:bgPr>
        <a:blipFill dpi="0" rotWithShape="1">
          <a:blip r:embed="rId2">
            <a:lum/>
          </a:blip>
          <a:srcRect/>
          <a:stretch>
            <a:fillRect l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535710"/>
            <a:ext cx="5938981" cy="748146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5" y="1413164"/>
            <a:ext cx="5938981" cy="4775969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5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struction">
    <p:bg>
      <p:bgPr>
        <a:blipFill dpi="0" rotWithShape="1">
          <a:blip r:embed="rId2">
            <a:lum/>
          </a:blip>
          <a:srcRect/>
          <a:stretch>
            <a:fillRect l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535710"/>
            <a:ext cx="5938981" cy="748146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5" y="1413164"/>
            <a:ext cx="5938981" cy="4792903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1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ultifamily">
    <p:bg>
      <p:bgPr>
        <a:blipFill dpi="0" rotWithShape="1">
          <a:blip r:embed="rId2">
            <a:lum/>
          </a:blip>
          <a:srcRect/>
          <a:stretch>
            <a:fillRect l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5" y="535710"/>
            <a:ext cx="5938981" cy="748146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45" y="1413164"/>
            <a:ext cx="5938981" cy="4775969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06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64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41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36776"/>
            <a:ext cx="7886700" cy="4352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62104" y="6234654"/>
            <a:ext cx="213378" cy="32921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303078" y="6354226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88AFBFC-3304-4E5C-9D36-F8958C9E7326}" type="slidenum">
              <a:rPr lang="en-US" sz="1100" baseline="0" smtClean="0">
                <a:solidFill>
                  <a:srgbClr val="808184"/>
                </a:solidFill>
              </a:rPr>
              <a:t>‹#›</a:t>
            </a:fld>
            <a:endParaRPr lang="en-US" sz="1100" baseline="0" dirty="0">
              <a:solidFill>
                <a:srgbClr val="8081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6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3" r:id="rId3"/>
    <p:sldLayoutId id="2147483695" r:id="rId4"/>
    <p:sldLayoutId id="2147483697" r:id="rId5"/>
    <p:sldLayoutId id="2147483696" r:id="rId6"/>
    <p:sldLayoutId id="2147483699" r:id="rId7"/>
    <p:sldLayoutId id="214748369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58C59"/>
          </a:solidFill>
          <a:latin typeface="Gotham Rounded Boo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808184"/>
          </a:solidFill>
          <a:latin typeface="Gotham Rounded Book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16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2018 Low Income Housing Tax Credit Results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May 2018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6946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otham Rounded Medium" panose="02000000000000000000" pitchFamily="50" charset="0"/>
              </a:rPr>
              <a:t>Average Project Size (# units)</a:t>
            </a:r>
            <a:endParaRPr lang="en-US" dirty="0">
              <a:latin typeface="Gotham Rounded Medium" panose="02000000000000000000" pitchFamily="50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753639"/>
              </p:ext>
            </p:extLst>
          </p:nvPr>
        </p:nvGraphicFramePr>
        <p:xfrm>
          <a:off x="1617128" y="1549406"/>
          <a:ext cx="5503333" cy="37659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5667"/>
                <a:gridCol w="1917712"/>
                <a:gridCol w="1849954"/>
              </a:tblGrid>
              <a:tr h="37930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Set-Aside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All Applications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LIHTC Awards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General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65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56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Preservation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61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43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26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Nonprofit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71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68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26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Rural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36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31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26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Supportive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40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49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26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Total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58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49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6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otham Rounded Medium" panose="02000000000000000000" pitchFamily="50" charset="0"/>
              </a:rPr>
              <a:t>Average, Per-Low Income Unit Development Budgets </a:t>
            </a:r>
            <a:endParaRPr lang="en-US" dirty="0">
              <a:latin typeface="Gotham Rounded Medium" panose="02000000000000000000" pitchFamily="50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275703"/>
              </p:ext>
            </p:extLst>
          </p:nvPr>
        </p:nvGraphicFramePr>
        <p:xfrm>
          <a:off x="1617128" y="1549406"/>
          <a:ext cx="5503333" cy="34289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5667"/>
                <a:gridCol w="1917712"/>
                <a:gridCol w="1849954"/>
              </a:tblGrid>
              <a:tr h="409872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All Applications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LIHTC Awards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893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Overall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$199,275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$203,620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893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F0000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41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Acquisition</a:t>
                      </a:r>
                      <a:r>
                        <a:rPr lang="en-US" sz="1400" baseline="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 &amp; Rehab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$122,150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$126,039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41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Adaptive Reuse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$275,459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$244,409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41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New Construction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$219,828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$227,543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1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2018 LIHTC Scoring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43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otham Rounded Medium" panose="02000000000000000000" pitchFamily="50" charset="0"/>
              </a:rPr>
              <a:t>Scoring Summary</a:t>
            </a:r>
            <a:endParaRPr lang="en-US" dirty="0">
              <a:latin typeface="Gotham Rounded Medium" panose="020000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Gotham Rounded Medium" panose="02000000000000000000" pitchFamily="50" charset="0"/>
              </a:rPr>
              <a:t>Scoring Categories: 14</a:t>
            </a: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Maximum Score: 284</a:t>
            </a: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Minimum Eligible Score: 120</a:t>
            </a:r>
          </a:p>
          <a:p>
            <a:pPr marL="0" indent="0">
              <a:buNone/>
            </a:pPr>
            <a:endParaRPr lang="en-US" sz="2400" dirty="0" smtClean="0">
              <a:latin typeface="Gotham Rounded Medium" panose="02000000000000000000" pitchFamily="50" charset="0"/>
            </a:endParaRP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Average Scores</a:t>
            </a:r>
          </a:p>
          <a:p>
            <a:pPr marL="914400"/>
            <a:r>
              <a:rPr lang="en-US" sz="2000" dirty="0" smtClean="0">
                <a:latin typeface="Gotham Rounded Medium" panose="02000000000000000000" pitchFamily="50" charset="0"/>
              </a:rPr>
              <a:t>All </a:t>
            </a:r>
            <a:r>
              <a:rPr lang="en-US" sz="2000" dirty="0">
                <a:latin typeface="Gotham Rounded Medium" panose="02000000000000000000" pitchFamily="50" charset="0"/>
              </a:rPr>
              <a:t>Applications: </a:t>
            </a:r>
            <a:r>
              <a:rPr lang="en-US" sz="2000" dirty="0" smtClean="0">
                <a:latin typeface="Gotham Rounded Medium" panose="02000000000000000000" pitchFamily="50" charset="0"/>
              </a:rPr>
              <a:t>199</a:t>
            </a:r>
            <a:endParaRPr lang="en-US" sz="2000" dirty="0">
              <a:latin typeface="Gotham Rounded Medium" panose="02000000000000000000" pitchFamily="50" charset="0"/>
            </a:endParaRPr>
          </a:p>
          <a:p>
            <a:pPr marL="914400"/>
            <a:r>
              <a:rPr lang="en-US" sz="2000" dirty="0" smtClean="0">
                <a:latin typeface="Gotham Rounded Medium" panose="02000000000000000000" pitchFamily="50" charset="0"/>
              </a:rPr>
              <a:t>Applications Receiving Awards: 202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Applications </a:t>
            </a:r>
            <a:r>
              <a:rPr lang="en-US" sz="2000" dirty="0" smtClean="0">
                <a:latin typeface="Gotham Rounded Medium" panose="02000000000000000000" pitchFamily="50" charset="0"/>
              </a:rPr>
              <a:t>Not Receiving </a:t>
            </a:r>
            <a:r>
              <a:rPr lang="en-US" sz="2000" dirty="0">
                <a:latin typeface="Gotham Rounded Medium" panose="02000000000000000000" pitchFamily="50" charset="0"/>
              </a:rPr>
              <a:t>Awards</a:t>
            </a:r>
            <a:r>
              <a:rPr lang="en-US" sz="2000" dirty="0" smtClean="0">
                <a:latin typeface="Gotham Rounded Medium" panose="02000000000000000000" pitchFamily="50" charset="0"/>
              </a:rPr>
              <a:t>: 192</a:t>
            </a:r>
            <a:endParaRPr lang="en-US" sz="2400" dirty="0" smtClean="0">
              <a:latin typeface="Gotham Rounded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79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otham Rounded Medium" panose="02000000000000000000" pitchFamily="50" charset="0"/>
              </a:rPr>
              <a:t>Differences: Those that Did, or Didn’t Receive an Award</a:t>
            </a:r>
            <a:endParaRPr lang="en-US" dirty="0">
              <a:latin typeface="Gotham Rounded Medium" panose="020000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545" y="1394692"/>
            <a:ext cx="7866276" cy="4760575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Gotham Rounded Medium" panose="02000000000000000000" pitchFamily="50" charset="0"/>
              </a:rPr>
              <a:t>The average application receiving an LIHTC award scored 10 more points than the average application that didn’t receive an award.    </a:t>
            </a:r>
          </a:p>
          <a:p>
            <a:pPr marL="0" indent="0">
              <a:buNone/>
            </a:pPr>
            <a:r>
              <a:rPr lang="en-US" sz="1800" dirty="0" smtClean="0">
                <a:latin typeface="Gotham Rounded Medium" panose="02000000000000000000" pitchFamily="50" charset="0"/>
              </a:rPr>
              <a:t>          </a:t>
            </a:r>
          </a:p>
          <a:p>
            <a:r>
              <a:rPr lang="en-US" sz="1800" dirty="0" smtClean="0">
                <a:latin typeface="Gotham Rounded Medium" panose="02000000000000000000" pitchFamily="50" charset="0"/>
              </a:rPr>
              <a:t>Categories in which awarded applications scored notably more points:</a:t>
            </a:r>
          </a:p>
          <a:p>
            <a:pPr marL="914400"/>
            <a:r>
              <a:rPr lang="en-US" sz="1600" dirty="0" smtClean="0">
                <a:latin typeface="Gotham Rounded Medium" panose="02000000000000000000" pitchFamily="50" charset="0"/>
              </a:rPr>
              <a:t>Financial Participation (+6.5 </a:t>
            </a:r>
            <a:r>
              <a:rPr lang="en-US" sz="1600" dirty="0" smtClean="0">
                <a:latin typeface="Gotham Rounded Medium" panose="02000000000000000000" pitchFamily="50" charset="0"/>
              </a:rPr>
              <a:t>points)</a:t>
            </a:r>
          </a:p>
          <a:p>
            <a:pPr marL="914400"/>
            <a:r>
              <a:rPr lang="en-US" sz="1600" dirty="0" smtClean="0">
                <a:latin typeface="Gotham Rounded Medium" panose="02000000000000000000" pitchFamily="50" charset="0"/>
              </a:rPr>
              <a:t>Credit Usage </a:t>
            </a:r>
            <a:r>
              <a:rPr lang="en-US" sz="1600" dirty="0" smtClean="0">
                <a:latin typeface="Gotham Rounded Medium" panose="02000000000000000000" pitchFamily="50" charset="0"/>
              </a:rPr>
              <a:t>(+1.9 </a:t>
            </a:r>
            <a:r>
              <a:rPr lang="en-US" sz="1600" dirty="0" smtClean="0">
                <a:latin typeface="Gotham Rounded Medium" panose="02000000000000000000" pitchFamily="50" charset="0"/>
              </a:rPr>
              <a:t>points)</a:t>
            </a:r>
          </a:p>
          <a:p>
            <a:pPr marL="914400"/>
            <a:r>
              <a:rPr lang="en-US" sz="1600" dirty="0" smtClean="0">
                <a:latin typeface="Gotham Rounded Medium" panose="02000000000000000000" pitchFamily="50" charset="0"/>
              </a:rPr>
              <a:t>Development Team (+1.6 </a:t>
            </a:r>
            <a:r>
              <a:rPr lang="en-US" sz="1600" dirty="0" smtClean="0">
                <a:latin typeface="Gotham Rounded Medium" panose="02000000000000000000" pitchFamily="50" charset="0"/>
              </a:rPr>
              <a:t>points)</a:t>
            </a:r>
          </a:p>
          <a:p>
            <a:pPr marL="914400"/>
            <a:r>
              <a:rPr lang="en-US" sz="1600" dirty="0" smtClean="0">
                <a:latin typeface="Gotham Rounded Medium" panose="02000000000000000000" pitchFamily="50" charset="0"/>
              </a:rPr>
              <a:t>Serves Lowest Income Residents (1.3 </a:t>
            </a:r>
            <a:r>
              <a:rPr lang="en-US" sz="1600" dirty="0" smtClean="0">
                <a:latin typeface="Gotham Rounded Medium" panose="02000000000000000000" pitchFamily="50" charset="0"/>
              </a:rPr>
              <a:t>points)</a:t>
            </a:r>
          </a:p>
          <a:p>
            <a:pPr indent="0">
              <a:buNone/>
            </a:pPr>
            <a:endParaRPr lang="en-US" sz="1600" dirty="0">
              <a:latin typeface="Gotham Rounded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902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546" y="263381"/>
            <a:ext cx="7162268" cy="10112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otham Rounded Medium" panose="02000000000000000000" pitchFamily="50" charset="0"/>
              </a:rPr>
              <a:t>Differences: Those that Did, or Didn’t Receive an Award (Continued)</a:t>
            </a:r>
            <a:endParaRPr lang="en-US" dirty="0">
              <a:latin typeface="Gotham Rounded Medium" panose="020000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360" y="1394692"/>
            <a:ext cx="8270239" cy="476057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Gotham Rounded Medium" panose="02000000000000000000" pitchFamily="50" charset="0"/>
              </a:rPr>
              <a:t>WHEDA </a:t>
            </a:r>
            <a:r>
              <a:rPr lang="en-US" sz="2000" dirty="0" smtClean="0">
                <a:latin typeface="Gotham Rounded Medium" panose="02000000000000000000" pitchFamily="50" charset="0"/>
              </a:rPr>
              <a:t>restricts </a:t>
            </a:r>
            <a:r>
              <a:rPr lang="en-US" sz="2000" dirty="0">
                <a:latin typeface="Gotham Rounded Medium" panose="02000000000000000000" pitchFamily="50" charset="0"/>
              </a:rPr>
              <a:t>certain projects from being able to score in certain point categories for the following: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Applying in the Preservation Set-Aside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Applying in the Supportive Housing Set-Aside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Maintaining federal operating subsidies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Scoring points in other point </a:t>
            </a:r>
            <a:r>
              <a:rPr lang="en-US" sz="2000" dirty="0" smtClean="0">
                <a:latin typeface="Gotham Rounded Medium" panose="02000000000000000000" pitchFamily="50" charset="0"/>
              </a:rPr>
              <a:t>categories</a:t>
            </a:r>
          </a:p>
          <a:p>
            <a:pPr indent="0">
              <a:buNone/>
            </a:pPr>
            <a:r>
              <a:rPr lang="en-US" sz="2000" dirty="0" smtClean="0">
                <a:latin typeface="Gotham Rounded Medium" panose="02000000000000000000" pitchFamily="50" charset="0"/>
              </a:rPr>
              <a:t>This can skew point averages in certain categories year over year depending on how many applications subject to the restrictions are received.</a:t>
            </a:r>
            <a:endParaRPr lang="en-US" sz="2000" dirty="0">
              <a:latin typeface="Gotham Rounded Medium" panose="02000000000000000000" pitchFamily="50" charset="0"/>
            </a:endParaRPr>
          </a:p>
          <a:p>
            <a:pPr marL="0" indent="0">
              <a:buNone/>
            </a:pPr>
            <a:endParaRPr lang="en-US" sz="1800" dirty="0" smtClean="0">
              <a:latin typeface="Gotham Rounded Medium" panose="02000000000000000000" pitchFamily="50" charset="0"/>
            </a:endParaRPr>
          </a:p>
          <a:p>
            <a:pPr indent="0">
              <a:buNone/>
            </a:pPr>
            <a:endParaRPr lang="en-US" sz="1600" dirty="0">
              <a:latin typeface="Gotham Rounded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47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otham Rounded Medium" panose="02000000000000000000" pitchFamily="50" charset="0"/>
              </a:rPr>
              <a:t>2018 Scoring Cut-Offs</a:t>
            </a:r>
            <a:endParaRPr lang="en-US" dirty="0">
              <a:latin typeface="Gotham Rounded Medium" panose="020000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Gotham Rounded Medium" panose="02000000000000000000" pitchFamily="50" charset="0"/>
              </a:rPr>
              <a:t>General			220</a:t>
            </a: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Preservation		124</a:t>
            </a: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Nonprofit		201</a:t>
            </a: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Rural			213</a:t>
            </a: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Supportive		176</a:t>
            </a:r>
          </a:p>
        </p:txBody>
      </p:sp>
    </p:spTree>
    <p:extLst>
      <p:ext uri="{BB962C8B-B14F-4D97-AF65-F5344CB8AC3E}">
        <p14:creationId xmlns:p14="http://schemas.microsoft.com/office/powerpoint/2010/main" val="8177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Gotham Rounded Medium" panose="02000000000000000000" pitchFamily="50" charset="0"/>
              </a:rPr>
              <a:t>Category 1</a:t>
            </a:r>
            <a:br>
              <a:rPr lang="en-US" sz="2800" dirty="0" smtClean="0">
                <a:latin typeface="Gotham Rounded Medium" panose="02000000000000000000" pitchFamily="50" charset="0"/>
              </a:rPr>
            </a:br>
            <a:r>
              <a:rPr lang="en-US" sz="2800" dirty="0" smtClean="0">
                <a:latin typeface="Gotham Rounded Medium" panose="02000000000000000000" pitchFamily="50" charset="0"/>
              </a:rPr>
              <a:t>Lower Income Areas</a:t>
            </a:r>
            <a:endParaRPr lang="en-US" sz="2800" dirty="0">
              <a:latin typeface="Gotham Rounded Medium" panose="020000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544" y="1394692"/>
            <a:ext cx="7870923" cy="4760575"/>
          </a:xfrm>
        </p:spPr>
        <p:txBody>
          <a:bodyPr/>
          <a:lstStyle/>
          <a:p>
            <a:r>
              <a:rPr lang="en-US" sz="2400" dirty="0" smtClean="0">
                <a:latin typeface="Gotham Rounded Medium" panose="02000000000000000000" pitchFamily="50" charset="0"/>
              </a:rPr>
              <a:t>Points Available: 0 or 5</a:t>
            </a:r>
          </a:p>
          <a:p>
            <a:r>
              <a:rPr lang="en-US" sz="2400" dirty="0">
                <a:latin typeface="Gotham Rounded Medium" panose="02000000000000000000" pitchFamily="50" charset="0"/>
              </a:rPr>
              <a:t>Applications Receiving Points: </a:t>
            </a:r>
            <a:r>
              <a:rPr lang="en-US" sz="2400" dirty="0" smtClean="0">
                <a:latin typeface="Gotham Rounded Medium" panose="02000000000000000000" pitchFamily="50" charset="0"/>
              </a:rPr>
              <a:t>15 (29%)</a:t>
            </a:r>
            <a:endParaRPr lang="en-US" sz="2400" dirty="0">
              <a:latin typeface="Gotham Rounded Medium" panose="02000000000000000000" pitchFamily="50" charset="0"/>
            </a:endParaRPr>
          </a:p>
          <a:p>
            <a:endParaRPr lang="en-US" sz="2400" dirty="0" smtClean="0">
              <a:latin typeface="Gotham Rounded Medium" panose="02000000000000000000" pitchFamily="50" charset="0"/>
            </a:endParaRP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Average Score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All </a:t>
            </a:r>
            <a:r>
              <a:rPr lang="en-US" sz="2000" dirty="0" smtClean="0">
                <a:latin typeface="Gotham Rounded Medium" panose="02000000000000000000" pitchFamily="50" charset="0"/>
              </a:rPr>
              <a:t>Applications(51): </a:t>
            </a:r>
            <a:r>
              <a:rPr lang="en-US" sz="2000" dirty="0" smtClean="0">
                <a:latin typeface="Gotham Rounded Medium" panose="02000000000000000000" pitchFamily="50" charset="0"/>
              </a:rPr>
              <a:t>1.5</a:t>
            </a:r>
            <a:endParaRPr lang="en-US" sz="2000" dirty="0" smtClean="0">
              <a:latin typeface="Gotham Rounded Medium" panose="02000000000000000000" pitchFamily="50" charset="0"/>
            </a:endParaRPr>
          </a:p>
          <a:p>
            <a:pPr marL="914400"/>
            <a:r>
              <a:rPr lang="en-US" sz="1400" dirty="0">
                <a:latin typeface="Gotham Rounded Medium" panose="02000000000000000000" pitchFamily="50" charset="0"/>
              </a:rPr>
              <a:t>Applications-Receiving points </a:t>
            </a:r>
            <a:r>
              <a:rPr lang="en-US" sz="1400" dirty="0" smtClean="0">
                <a:latin typeface="Gotham Rounded Medium" panose="02000000000000000000" pitchFamily="50" charset="0"/>
              </a:rPr>
              <a:t>(</a:t>
            </a:r>
            <a:r>
              <a:rPr lang="en-US" sz="1400" dirty="0" smtClean="0">
                <a:latin typeface="Gotham Rounded Medium" panose="02000000000000000000" pitchFamily="50" charset="0"/>
              </a:rPr>
              <a:t>15</a:t>
            </a:r>
            <a:r>
              <a:rPr lang="en-US" sz="1400" dirty="0" smtClean="0">
                <a:latin typeface="Gotham Rounded Medium" panose="02000000000000000000" pitchFamily="50" charset="0"/>
              </a:rPr>
              <a:t>): 5.0</a:t>
            </a:r>
            <a:endParaRPr lang="en-US" sz="2000" dirty="0" smtClean="0">
              <a:latin typeface="Gotham Rounded Medium" panose="02000000000000000000" pitchFamily="50" charset="0"/>
            </a:endParaRPr>
          </a:p>
          <a:p>
            <a:pPr marL="914400"/>
            <a:r>
              <a:rPr lang="en-US" sz="2000" dirty="0" smtClean="0">
                <a:latin typeface="Gotham Rounded Medium" panose="02000000000000000000" pitchFamily="50" charset="0"/>
              </a:rPr>
              <a:t>Applications Receiving Awards </a:t>
            </a:r>
            <a:r>
              <a:rPr lang="en-US" sz="2000" dirty="0" smtClean="0">
                <a:latin typeface="Gotham Rounded Medium" panose="02000000000000000000" pitchFamily="50" charset="0"/>
              </a:rPr>
              <a:t>(</a:t>
            </a:r>
            <a:r>
              <a:rPr lang="en-US" sz="2000" dirty="0" smtClean="0">
                <a:latin typeface="Gotham Rounded Medium" panose="02000000000000000000" pitchFamily="50" charset="0"/>
              </a:rPr>
              <a:t>32</a:t>
            </a:r>
            <a:r>
              <a:rPr lang="en-US" sz="2000" dirty="0" smtClean="0">
                <a:latin typeface="Gotham Rounded Medium" panose="02000000000000000000" pitchFamily="50" charset="0"/>
              </a:rPr>
              <a:t>): 0.9</a:t>
            </a:r>
            <a:endParaRPr lang="en-US" sz="2000" dirty="0">
              <a:latin typeface="Gotham Rounded Medium" panose="02000000000000000000" pitchFamily="50" charset="0"/>
            </a:endParaRPr>
          </a:p>
          <a:p>
            <a:pPr marL="914400"/>
            <a:r>
              <a:rPr lang="en-US" sz="1400" dirty="0">
                <a:latin typeface="Gotham Rounded Medium" panose="02000000000000000000" pitchFamily="50" charset="0"/>
              </a:rPr>
              <a:t>Applications Receiving Awards-Receiving points </a:t>
            </a:r>
            <a:r>
              <a:rPr lang="en-US" sz="1400" dirty="0" smtClean="0">
                <a:latin typeface="Gotham Rounded Medium" panose="02000000000000000000" pitchFamily="50" charset="0"/>
              </a:rPr>
              <a:t>(</a:t>
            </a:r>
            <a:r>
              <a:rPr lang="en-US" sz="1400" dirty="0">
                <a:latin typeface="Gotham Rounded Medium" panose="02000000000000000000" pitchFamily="50" charset="0"/>
              </a:rPr>
              <a:t>6</a:t>
            </a:r>
            <a:r>
              <a:rPr lang="en-US" sz="1400" dirty="0" smtClean="0">
                <a:latin typeface="Gotham Rounded Medium" panose="02000000000000000000" pitchFamily="50" charset="0"/>
              </a:rPr>
              <a:t>): </a:t>
            </a:r>
            <a:r>
              <a:rPr lang="en-US" sz="1400" dirty="0">
                <a:latin typeface="Gotham Rounded Medium" panose="02000000000000000000" pitchFamily="50" charset="0"/>
              </a:rPr>
              <a:t>5.0</a:t>
            </a:r>
          </a:p>
          <a:p>
            <a:pPr marL="914400"/>
            <a:r>
              <a:rPr lang="en-US" sz="2000" dirty="0" smtClean="0">
                <a:latin typeface="Gotham Rounded Medium" panose="02000000000000000000" pitchFamily="50" charset="0"/>
              </a:rPr>
              <a:t>Applications Not Receiving Awards </a:t>
            </a:r>
            <a:r>
              <a:rPr lang="en-US" sz="2000" dirty="0" smtClean="0">
                <a:latin typeface="Gotham Rounded Medium" panose="02000000000000000000" pitchFamily="50" charset="0"/>
              </a:rPr>
              <a:t>(18): 2.5</a:t>
            </a:r>
            <a:endParaRPr lang="en-US" sz="2000" dirty="0" smtClean="0">
              <a:latin typeface="Gotham Rounded Medium" panose="02000000000000000000" pitchFamily="50" charset="0"/>
            </a:endParaRPr>
          </a:p>
          <a:p>
            <a:pPr marL="914400"/>
            <a:r>
              <a:rPr lang="en-US" sz="1400" dirty="0">
                <a:latin typeface="Gotham Rounded Medium" panose="02000000000000000000" pitchFamily="50" charset="0"/>
              </a:rPr>
              <a:t>Applications Not Receiving Awards-Receiving points </a:t>
            </a:r>
            <a:r>
              <a:rPr lang="en-US" sz="1400" dirty="0" smtClean="0">
                <a:latin typeface="Gotham Rounded Medium" panose="02000000000000000000" pitchFamily="50" charset="0"/>
              </a:rPr>
              <a:t>(9): 5.0</a:t>
            </a:r>
            <a:endParaRPr lang="en-US" sz="1400" dirty="0">
              <a:latin typeface="Gotham Rounded Medium" panose="02000000000000000000" pitchFamily="50" charset="0"/>
            </a:endParaRPr>
          </a:p>
          <a:p>
            <a:pPr marL="914400"/>
            <a:endParaRPr lang="en-US" sz="2000" dirty="0" smtClean="0">
              <a:latin typeface="Gotham Rounded Medium" panose="02000000000000000000" pitchFamily="50" charset="0"/>
            </a:endParaRPr>
          </a:p>
          <a:p>
            <a:pPr marL="914400"/>
            <a:endParaRPr lang="en-US" dirty="0">
              <a:latin typeface="Gotham Rounded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16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>
                <a:latin typeface="Gotham Rounded Medium" panose="02000000000000000000" pitchFamily="50" charset="0"/>
              </a:rPr>
              <a:t>Category 2</a:t>
            </a:r>
            <a:r>
              <a:rPr lang="en-US" dirty="0" smtClean="0">
                <a:latin typeface="Gotham Rounded Medium" panose="02000000000000000000" pitchFamily="50" charset="0"/>
              </a:rPr>
              <a:t/>
            </a:r>
            <a:br>
              <a:rPr lang="en-US" dirty="0" smtClean="0">
                <a:latin typeface="Gotham Rounded Medium" panose="02000000000000000000" pitchFamily="50" charset="0"/>
              </a:rPr>
            </a:br>
            <a:r>
              <a:rPr lang="en-US" sz="3100" dirty="0" smtClean="0">
                <a:latin typeface="Gotham Rounded Medium" panose="02000000000000000000" pitchFamily="50" charset="0"/>
              </a:rPr>
              <a:t>Energy Efficiency &amp; Sustainability</a:t>
            </a:r>
            <a:endParaRPr lang="en-US" dirty="0">
              <a:latin typeface="Gotham Rounded Medium" panose="020000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>
                <a:latin typeface="Gotham Rounded Medium" panose="02000000000000000000" pitchFamily="50" charset="0"/>
              </a:rPr>
              <a:t>Points Available: Up to 32</a:t>
            </a: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Applications Receiving </a:t>
            </a:r>
            <a:r>
              <a:rPr lang="en-US" sz="2400" dirty="0">
                <a:latin typeface="Gotham Rounded Medium" panose="02000000000000000000" pitchFamily="50" charset="0"/>
              </a:rPr>
              <a:t>Points: All</a:t>
            </a:r>
          </a:p>
          <a:p>
            <a:endParaRPr lang="en-US" sz="2400" dirty="0" smtClean="0">
              <a:latin typeface="Gotham Rounded Medium" panose="02000000000000000000" pitchFamily="50" charset="0"/>
            </a:endParaRP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Average Score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All </a:t>
            </a:r>
            <a:r>
              <a:rPr lang="en-US" sz="2000" dirty="0" smtClean="0">
                <a:latin typeface="Gotham Rounded Medium" panose="02000000000000000000" pitchFamily="50" charset="0"/>
              </a:rPr>
              <a:t>Applications(51): </a:t>
            </a:r>
            <a:r>
              <a:rPr lang="en-US" sz="2000" dirty="0" smtClean="0">
                <a:latin typeface="Gotham Rounded Medium" panose="02000000000000000000" pitchFamily="50" charset="0"/>
              </a:rPr>
              <a:t>27.8</a:t>
            </a:r>
            <a:endParaRPr lang="en-US" sz="2000" dirty="0" smtClean="0">
              <a:latin typeface="Gotham Rounded Medium" panose="02000000000000000000" pitchFamily="50" charset="0"/>
            </a:endParaRPr>
          </a:p>
          <a:p>
            <a:pPr marL="914400"/>
            <a:r>
              <a:rPr lang="en-US" sz="2000" dirty="0" smtClean="0">
                <a:latin typeface="Gotham Rounded Medium" panose="02000000000000000000" pitchFamily="50" charset="0"/>
              </a:rPr>
              <a:t>Applications Receiving </a:t>
            </a:r>
            <a:r>
              <a:rPr lang="en-US" sz="2000" dirty="0" smtClean="0">
                <a:latin typeface="Gotham Rounded Medium" panose="02000000000000000000" pitchFamily="50" charset="0"/>
              </a:rPr>
              <a:t>Awards(32): 27.9</a:t>
            </a:r>
            <a:endParaRPr lang="en-US" sz="2000" dirty="0">
              <a:latin typeface="Gotham Rounded Medium" panose="02000000000000000000" pitchFamily="50" charset="0"/>
            </a:endParaRPr>
          </a:p>
          <a:p>
            <a:pPr marL="914400"/>
            <a:r>
              <a:rPr lang="en-US" sz="2000" dirty="0" smtClean="0">
                <a:latin typeface="Gotham Rounded Medium" panose="02000000000000000000" pitchFamily="50" charset="0"/>
              </a:rPr>
              <a:t>Applications Not Receiving </a:t>
            </a:r>
            <a:r>
              <a:rPr lang="en-US" sz="2000" dirty="0" smtClean="0">
                <a:latin typeface="Gotham Rounded Medium" panose="02000000000000000000" pitchFamily="50" charset="0"/>
              </a:rPr>
              <a:t>Awards(18): 28.0</a:t>
            </a:r>
            <a:endParaRPr lang="en-US" sz="2000" dirty="0" smtClean="0">
              <a:latin typeface="Gotham Rounded Medium" panose="02000000000000000000" pitchFamily="50" charset="0"/>
            </a:endParaRPr>
          </a:p>
          <a:p>
            <a:pPr marL="914400"/>
            <a:endParaRPr lang="en-US" dirty="0">
              <a:latin typeface="Gotham Rounded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796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Gotham Rounded Medium" panose="02000000000000000000" pitchFamily="50" charset="0"/>
              </a:rPr>
              <a:t>Category 3</a:t>
            </a:r>
            <a:br>
              <a:rPr lang="en-US" sz="2800" dirty="0" smtClean="0">
                <a:latin typeface="Gotham Rounded Medium" panose="02000000000000000000" pitchFamily="50" charset="0"/>
              </a:rPr>
            </a:br>
            <a:r>
              <a:rPr lang="en-US" sz="2800" dirty="0" smtClean="0">
                <a:latin typeface="Gotham Rounded Medium" panose="02000000000000000000" pitchFamily="50" charset="0"/>
              </a:rPr>
              <a:t>Mixed-Income Incentive</a:t>
            </a:r>
            <a:endParaRPr lang="en-US" sz="2800" dirty="0">
              <a:latin typeface="Gotham Rounded Medium" panose="020000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544" y="1173345"/>
            <a:ext cx="7955589" cy="510607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Gotham Rounded Medium" panose="02000000000000000000" pitchFamily="50" charset="0"/>
              </a:rPr>
              <a:t>Points Available: Up to 12</a:t>
            </a: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Applications Receiving </a:t>
            </a:r>
            <a:r>
              <a:rPr lang="en-US" sz="2400" dirty="0">
                <a:latin typeface="Gotham Rounded Medium" panose="02000000000000000000" pitchFamily="50" charset="0"/>
              </a:rPr>
              <a:t>Points: </a:t>
            </a:r>
            <a:r>
              <a:rPr lang="en-US" sz="2400" dirty="0" smtClean="0">
                <a:latin typeface="Gotham Rounded Medium" panose="02000000000000000000" pitchFamily="50" charset="0"/>
              </a:rPr>
              <a:t>36 (71%)</a:t>
            </a:r>
            <a:endParaRPr lang="en-US" sz="2400" dirty="0">
              <a:latin typeface="Gotham Rounded Medium" panose="02000000000000000000" pitchFamily="50" charset="0"/>
            </a:endParaRPr>
          </a:p>
          <a:p>
            <a:endParaRPr lang="en-US" sz="2400" dirty="0" smtClean="0">
              <a:latin typeface="Gotham Rounded Medium" panose="02000000000000000000" pitchFamily="50" charset="0"/>
            </a:endParaRP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Average Score</a:t>
            </a:r>
          </a:p>
          <a:p>
            <a:pPr marL="914400"/>
            <a:r>
              <a:rPr lang="en-US" sz="1800" dirty="0" smtClean="0">
                <a:latin typeface="Gotham Rounded Medium" panose="02000000000000000000" pitchFamily="50" charset="0"/>
              </a:rPr>
              <a:t>All Applications(51): </a:t>
            </a:r>
            <a:r>
              <a:rPr lang="en-US" sz="1800" dirty="0" smtClean="0">
                <a:latin typeface="Gotham Rounded Medium" panose="02000000000000000000" pitchFamily="50" charset="0"/>
              </a:rPr>
              <a:t>7.2</a:t>
            </a:r>
            <a:endParaRPr lang="en-US" sz="1800" dirty="0" smtClean="0">
              <a:latin typeface="Gotham Rounded Medium" panose="02000000000000000000" pitchFamily="50" charset="0"/>
            </a:endParaRPr>
          </a:p>
          <a:p>
            <a:pPr marL="914400">
              <a:lnSpc>
                <a:spcPct val="100000"/>
              </a:lnSpc>
            </a:pPr>
            <a:r>
              <a:rPr lang="en-US" sz="1400" dirty="0">
                <a:latin typeface="Gotham Rounded Medium" panose="02000000000000000000" pitchFamily="50" charset="0"/>
              </a:rPr>
              <a:t>Applications-Receiving points </a:t>
            </a:r>
            <a:r>
              <a:rPr lang="en-US" sz="1400" dirty="0" smtClean="0">
                <a:latin typeface="Gotham Rounded Medium" panose="02000000000000000000" pitchFamily="50" charset="0"/>
              </a:rPr>
              <a:t>(36): 10.2</a:t>
            </a:r>
            <a:endParaRPr lang="en-US" sz="1400" dirty="0">
              <a:latin typeface="Gotham Rounded Medium" panose="02000000000000000000" pitchFamily="50" charset="0"/>
            </a:endParaRPr>
          </a:p>
          <a:p>
            <a:pPr marL="914400">
              <a:lnSpc>
                <a:spcPct val="100000"/>
              </a:lnSpc>
            </a:pPr>
            <a:r>
              <a:rPr lang="en-US" sz="1800" dirty="0">
                <a:latin typeface="Gotham Rounded Medium" panose="02000000000000000000" pitchFamily="50" charset="0"/>
              </a:rPr>
              <a:t>Applications Receiving Awards </a:t>
            </a:r>
            <a:r>
              <a:rPr lang="en-US" sz="1800" dirty="0" smtClean="0">
                <a:latin typeface="Gotham Rounded Medium" panose="02000000000000000000" pitchFamily="50" charset="0"/>
              </a:rPr>
              <a:t>(32): 6.9</a:t>
            </a:r>
            <a:endParaRPr lang="en-US" sz="1800" dirty="0">
              <a:latin typeface="Gotham Rounded Medium" panose="02000000000000000000" pitchFamily="50" charset="0"/>
            </a:endParaRPr>
          </a:p>
          <a:p>
            <a:pPr marL="914400">
              <a:lnSpc>
                <a:spcPct val="100000"/>
              </a:lnSpc>
            </a:pPr>
            <a:r>
              <a:rPr lang="en-US" sz="1400" dirty="0">
                <a:latin typeface="Gotham Rounded Medium" panose="02000000000000000000" pitchFamily="50" charset="0"/>
              </a:rPr>
              <a:t>Applications Receiving </a:t>
            </a:r>
            <a:r>
              <a:rPr lang="en-US" sz="1400" dirty="0" smtClean="0">
                <a:latin typeface="Gotham Rounded Medium" panose="02000000000000000000" pitchFamily="50" charset="0"/>
              </a:rPr>
              <a:t>Awards-Receiving points </a:t>
            </a:r>
            <a:r>
              <a:rPr lang="en-US" sz="1400" dirty="0" smtClean="0">
                <a:latin typeface="Gotham Rounded Medium" panose="02000000000000000000" pitchFamily="50" charset="0"/>
              </a:rPr>
              <a:t>(22): 10.0</a:t>
            </a:r>
            <a:endParaRPr lang="en-US" sz="1400" dirty="0">
              <a:latin typeface="Gotham Rounded Medium" panose="02000000000000000000" pitchFamily="50" charset="0"/>
            </a:endParaRPr>
          </a:p>
          <a:p>
            <a:pPr marL="914400"/>
            <a:r>
              <a:rPr lang="en-US" sz="1800" dirty="0" smtClean="0">
                <a:latin typeface="Gotham Rounded Medium" panose="02000000000000000000" pitchFamily="50" charset="0"/>
              </a:rPr>
              <a:t>Applications Not Receiving Awards (</a:t>
            </a:r>
            <a:r>
              <a:rPr lang="en-US" sz="1800" dirty="0" smtClean="0">
                <a:latin typeface="Gotham Rounded Medium" panose="02000000000000000000" pitchFamily="50" charset="0"/>
              </a:rPr>
              <a:t>18): 7.5</a:t>
            </a:r>
            <a:endParaRPr lang="en-US" sz="1800" dirty="0" smtClean="0">
              <a:latin typeface="Gotham Rounded Medium" panose="02000000000000000000" pitchFamily="50" charset="0"/>
            </a:endParaRPr>
          </a:p>
          <a:p>
            <a:pPr marL="914400">
              <a:lnSpc>
                <a:spcPct val="110000"/>
              </a:lnSpc>
            </a:pPr>
            <a:r>
              <a:rPr lang="en-US" sz="1400" dirty="0">
                <a:latin typeface="Gotham Rounded Medium" panose="02000000000000000000" pitchFamily="50" charset="0"/>
              </a:rPr>
              <a:t>Applications </a:t>
            </a:r>
            <a:r>
              <a:rPr lang="en-US" sz="1400" dirty="0" smtClean="0">
                <a:latin typeface="Gotham Rounded Medium" panose="02000000000000000000" pitchFamily="50" charset="0"/>
              </a:rPr>
              <a:t>Not Receiving Awards-Receiving points </a:t>
            </a:r>
            <a:r>
              <a:rPr lang="en-US" sz="1400" dirty="0" smtClean="0">
                <a:latin typeface="Gotham Rounded Medium" panose="02000000000000000000" pitchFamily="50" charset="0"/>
              </a:rPr>
              <a:t>(13): 10.4</a:t>
            </a:r>
            <a:endParaRPr lang="en-US" sz="1400" dirty="0">
              <a:latin typeface="Gotham Rounded Medium" panose="02000000000000000000" pitchFamily="50" charset="0"/>
            </a:endParaRPr>
          </a:p>
          <a:p>
            <a:pPr marL="914400"/>
            <a:endParaRPr lang="en-US" sz="2000" dirty="0" smtClean="0">
              <a:latin typeface="Gotham Rounded Medium" panose="02000000000000000000" pitchFamily="50" charset="0"/>
            </a:endParaRP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Supportive Housing Set-Aside </a:t>
            </a:r>
            <a:r>
              <a:rPr lang="en-US" sz="2400" dirty="0">
                <a:latin typeface="Gotham Rounded Medium" panose="02000000000000000000" pitchFamily="50" charset="0"/>
              </a:rPr>
              <a:t>applications were not allowed to score points in this category</a:t>
            </a:r>
            <a:endParaRPr lang="en-US" sz="2000" dirty="0">
              <a:latin typeface="Gotham Rounded Medium" panose="02000000000000000000" pitchFamily="50" charset="0"/>
            </a:endParaRPr>
          </a:p>
          <a:p>
            <a:pPr marL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0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otham Rounded Medium" panose="02000000000000000000" pitchFamily="50" charset="0"/>
              </a:rPr>
              <a:t>2018 Credit Set-Asides</a:t>
            </a:r>
            <a:endParaRPr lang="en-US" dirty="0">
              <a:latin typeface="Gotham Rounded Medium" panose="02000000000000000000" pitchFamily="50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936465"/>
              </p:ext>
            </p:extLst>
          </p:nvPr>
        </p:nvGraphicFramePr>
        <p:xfrm>
          <a:off x="1276867" y="1396998"/>
          <a:ext cx="6853881" cy="3698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4627"/>
                <a:gridCol w="1850765"/>
                <a:gridCol w="2718489"/>
              </a:tblGrid>
              <a:tr h="442021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808184"/>
                          </a:solidFill>
                          <a:latin typeface="Gotham Rounded Book"/>
                        </a:rPr>
                        <a:t>Set-Aside</a:t>
                      </a:r>
                      <a:endParaRPr lang="en-US" baseline="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808184"/>
                          </a:solidFill>
                          <a:latin typeface="Gotham Rounded Book"/>
                        </a:rPr>
                        <a:t>% of Total</a:t>
                      </a:r>
                      <a:endParaRPr lang="en-US" baseline="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808184"/>
                          </a:solidFill>
                          <a:latin typeface="Gotham Rounded Book"/>
                        </a:rPr>
                        <a:t>Available Credit</a:t>
                      </a:r>
                      <a:endParaRPr lang="en-US" baseline="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826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808184"/>
                          </a:solidFill>
                          <a:latin typeface="Gotham Rounded Book"/>
                        </a:rPr>
                        <a:t>General</a:t>
                      </a:r>
                      <a:endParaRPr lang="en-US" baseline="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808184"/>
                          </a:solidFill>
                          <a:latin typeface="Gotham Rounded Book"/>
                        </a:rPr>
                        <a:t>50%</a:t>
                      </a:r>
                      <a:endParaRPr lang="en-US" baseline="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808184"/>
                          </a:solidFill>
                          <a:latin typeface="Gotham Rounded Book"/>
                        </a:rPr>
                        <a:t>$7,888,959</a:t>
                      </a:r>
                      <a:endParaRPr lang="en-US" baseline="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826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808184"/>
                          </a:solidFill>
                          <a:latin typeface="Gotham Rounded Book"/>
                        </a:rPr>
                        <a:t>Preservation</a:t>
                      </a:r>
                      <a:endParaRPr lang="en-US" baseline="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808184"/>
                          </a:solidFill>
                          <a:latin typeface="Gotham Rounded Book"/>
                        </a:rPr>
                        <a:t>20%</a:t>
                      </a:r>
                      <a:endParaRPr lang="en-US" baseline="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808184"/>
                          </a:solidFill>
                          <a:latin typeface="Gotham Rounded Book"/>
                        </a:rPr>
                        <a:t>$3,155,583</a:t>
                      </a:r>
                      <a:endParaRPr lang="en-US" baseline="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826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808184"/>
                          </a:solidFill>
                          <a:latin typeface="Gotham Rounded Book"/>
                        </a:rPr>
                        <a:t>Nonprofit</a:t>
                      </a:r>
                      <a:endParaRPr lang="en-US" baseline="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808184"/>
                          </a:solidFill>
                          <a:latin typeface="Gotham Rounded Book"/>
                        </a:rPr>
                        <a:t>10%</a:t>
                      </a:r>
                      <a:endParaRPr lang="en-US" baseline="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808184"/>
                          </a:solidFill>
                          <a:latin typeface="Gotham Rounded Book"/>
                        </a:rPr>
                        <a:t>$1,577,792</a:t>
                      </a:r>
                      <a:endParaRPr lang="en-US" baseline="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826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808184"/>
                          </a:solidFill>
                          <a:latin typeface="Gotham Rounded Book"/>
                        </a:rPr>
                        <a:t>Rural</a:t>
                      </a:r>
                      <a:endParaRPr lang="en-US" baseline="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808184"/>
                          </a:solidFill>
                          <a:latin typeface="Gotham Rounded Book"/>
                        </a:rPr>
                        <a:t>10%</a:t>
                      </a:r>
                      <a:endParaRPr lang="en-US" baseline="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808184"/>
                          </a:solidFill>
                          <a:latin typeface="Gotham Rounded Book"/>
                        </a:rPr>
                        <a:t>$1,577,792</a:t>
                      </a:r>
                      <a:endParaRPr lang="en-US" baseline="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826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808184"/>
                          </a:solidFill>
                          <a:latin typeface="Gotham Rounded Book"/>
                        </a:rPr>
                        <a:t>Supportive</a:t>
                      </a:r>
                      <a:endParaRPr lang="en-US" baseline="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808184"/>
                          </a:solidFill>
                          <a:latin typeface="Gotham Rounded Book"/>
                        </a:rPr>
                        <a:t>10%</a:t>
                      </a:r>
                      <a:endParaRPr lang="en-US" baseline="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808184"/>
                          </a:solidFill>
                          <a:latin typeface="Gotham Rounded Book"/>
                        </a:rPr>
                        <a:t>$1,577,792</a:t>
                      </a:r>
                      <a:endParaRPr lang="en-US" baseline="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826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808184"/>
                          </a:solidFill>
                          <a:latin typeface="Gotham Rounded Book"/>
                        </a:rPr>
                        <a:t>Total</a:t>
                      </a:r>
                      <a:endParaRPr lang="en-US" baseline="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808184"/>
                          </a:solidFill>
                          <a:latin typeface="Gotham Rounded Book"/>
                        </a:rPr>
                        <a:t>100%</a:t>
                      </a:r>
                      <a:endParaRPr lang="en-US" baseline="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808184"/>
                          </a:solidFill>
                          <a:latin typeface="Gotham Rounded Book"/>
                        </a:rPr>
                        <a:t>$15,777,918</a:t>
                      </a:r>
                      <a:endParaRPr lang="en-US" baseline="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46544" y="4978911"/>
            <a:ext cx="74842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2" indent="0">
              <a:buNone/>
            </a:pPr>
            <a:endParaRPr lang="en-US" dirty="0" smtClean="0">
              <a:latin typeface="Gotham Rounded Medium" panose="02000000000000000000" pitchFamily="50" charset="0"/>
            </a:endParaRPr>
          </a:p>
          <a:p>
            <a:pPr marL="627062" indent="0">
              <a:buNone/>
            </a:pPr>
            <a:r>
              <a:rPr lang="en-US" sz="1200" dirty="0" smtClean="0">
                <a:solidFill>
                  <a:srgbClr val="808184"/>
                </a:solidFill>
                <a:latin typeface="Gotham Rounded Medium" panose="02000000000000000000" pitchFamily="50" charset="0"/>
              </a:rPr>
              <a:t>Note</a:t>
            </a:r>
            <a:r>
              <a:rPr lang="en-US" sz="1200" dirty="0">
                <a:solidFill>
                  <a:srgbClr val="808184"/>
                </a:solidFill>
                <a:latin typeface="Gotham Rounded Medium" panose="02000000000000000000" pitchFamily="50" charset="0"/>
              </a:rPr>
              <a:t>: </a:t>
            </a:r>
            <a:r>
              <a:rPr lang="en-US" sz="1200" dirty="0" smtClean="0">
                <a:solidFill>
                  <a:srgbClr val="808184"/>
                </a:solidFill>
                <a:latin typeface="Gotham Rounded Medium" panose="02000000000000000000" pitchFamily="50" charset="0"/>
              </a:rPr>
              <a:t>These credit figures include 12.5% increase from the Omnibus Spending bill and an increase from the updated State of Wisconsin Per-Capita population adjustment.</a:t>
            </a:r>
            <a:endParaRPr lang="en-US" sz="1200" dirty="0">
              <a:solidFill>
                <a:srgbClr val="808184"/>
              </a:solidFill>
              <a:latin typeface="Gotham Rounded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Gotham Rounded Medium" panose="02000000000000000000" pitchFamily="50" charset="0"/>
              </a:rPr>
              <a:t>Category 4</a:t>
            </a:r>
            <a:br>
              <a:rPr lang="en-US" sz="2800" dirty="0" smtClean="0">
                <a:latin typeface="Gotham Rounded Medium" panose="02000000000000000000" pitchFamily="50" charset="0"/>
              </a:rPr>
            </a:br>
            <a:r>
              <a:rPr lang="en-US" sz="2800" dirty="0" smtClean="0">
                <a:latin typeface="Gotham Rounded Medium" panose="02000000000000000000" pitchFamily="50" charset="0"/>
              </a:rPr>
              <a:t>Serves Large Families</a:t>
            </a:r>
            <a:endParaRPr lang="en-US" sz="2800" dirty="0">
              <a:latin typeface="Gotham Rounded Medium" panose="020000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545" y="1394692"/>
            <a:ext cx="7845522" cy="476057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Gotham Rounded Medium" panose="02000000000000000000" pitchFamily="50" charset="0"/>
              </a:rPr>
              <a:t>Points Available: Up to 5</a:t>
            </a: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Applications Receiving </a:t>
            </a:r>
            <a:r>
              <a:rPr lang="en-US" sz="2400" dirty="0">
                <a:latin typeface="Gotham Rounded Medium" panose="02000000000000000000" pitchFamily="50" charset="0"/>
              </a:rPr>
              <a:t>Points: </a:t>
            </a:r>
            <a:r>
              <a:rPr lang="en-US" sz="2400" dirty="0" smtClean="0">
                <a:latin typeface="Gotham Rounded Medium" panose="02000000000000000000" pitchFamily="50" charset="0"/>
              </a:rPr>
              <a:t>30 (59%)</a:t>
            </a:r>
            <a:endParaRPr lang="en-US" sz="2400" dirty="0">
              <a:latin typeface="Gotham Rounded Medium" panose="02000000000000000000" pitchFamily="50" charset="0"/>
            </a:endParaRPr>
          </a:p>
          <a:p>
            <a:endParaRPr lang="en-US" sz="2400" dirty="0" smtClean="0">
              <a:latin typeface="Gotham Rounded Medium" panose="02000000000000000000" pitchFamily="50" charset="0"/>
            </a:endParaRP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Average Score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All </a:t>
            </a:r>
            <a:r>
              <a:rPr lang="en-US" sz="2000" dirty="0" smtClean="0">
                <a:latin typeface="Gotham Rounded Medium" panose="02000000000000000000" pitchFamily="50" charset="0"/>
              </a:rPr>
              <a:t>Applications(51): 2.9</a:t>
            </a:r>
          </a:p>
          <a:p>
            <a:pPr marL="914400">
              <a:lnSpc>
                <a:spcPct val="120000"/>
              </a:lnSpc>
            </a:pPr>
            <a:r>
              <a:rPr lang="en-US" sz="1500" dirty="0">
                <a:latin typeface="Gotham Rounded Medium" panose="02000000000000000000" pitchFamily="50" charset="0"/>
              </a:rPr>
              <a:t>Applications-Receiving points </a:t>
            </a:r>
            <a:r>
              <a:rPr lang="en-US" sz="1500" dirty="0" smtClean="0">
                <a:latin typeface="Gotham Rounded Medium" panose="02000000000000000000" pitchFamily="50" charset="0"/>
              </a:rPr>
              <a:t>(</a:t>
            </a:r>
            <a:r>
              <a:rPr lang="en-US" sz="1500" dirty="0" smtClean="0">
                <a:latin typeface="Gotham Rounded Medium" panose="02000000000000000000" pitchFamily="50" charset="0"/>
              </a:rPr>
              <a:t>30</a:t>
            </a:r>
            <a:r>
              <a:rPr lang="en-US" sz="1500" dirty="0" smtClean="0">
                <a:latin typeface="Gotham Rounded Medium" panose="02000000000000000000" pitchFamily="50" charset="0"/>
              </a:rPr>
              <a:t>): 4.9</a:t>
            </a:r>
            <a:endParaRPr lang="en-US" sz="1500" dirty="0">
              <a:latin typeface="Gotham Rounded Medium" panose="02000000000000000000" pitchFamily="50" charset="0"/>
            </a:endParaRPr>
          </a:p>
          <a:p>
            <a:pPr marL="914400"/>
            <a:r>
              <a:rPr lang="en-US" sz="2100" dirty="0">
                <a:latin typeface="Gotham Rounded Medium" panose="02000000000000000000" pitchFamily="50" charset="0"/>
              </a:rPr>
              <a:t>Applications Receiving Awards </a:t>
            </a:r>
            <a:r>
              <a:rPr lang="en-US" sz="2100" dirty="0" smtClean="0">
                <a:latin typeface="Gotham Rounded Medium" panose="02000000000000000000" pitchFamily="50" charset="0"/>
              </a:rPr>
              <a:t>(</a:t>
            </a:r>
            <a:r>
              <a:rPr lang="en-US" sz="2100" dirty="0" smtClean="0">
                <a:latin typeface="Gotham Rounded Medium" panose="02000000000000000000" pitchFamily="50" charset="0"/>
              </a:rPr>
              <a:t>32</a:t>
            </a:r>
            <a:r>
              <a:rPr lang="en-US" sz="2100" dirty="0" smtClean="0">
                <a:latin typeface="Gotham Rounded Medium" panose="02000000000000000000" pitchFamily="50" charset="0"/>
              </a:rPr>
              <a:t>): 3.1</a:t>
            </a:r>
            <a:endParaRPr lang="en-US" sz="2100" dirty="0">
              <a:latin typeface="Gotham Rounded Medium" panose="02000000000000000000" pitchFamily="50" charset="0"/>
            </a:endParaRPr>
          </a:p>
          <a:p>
            <a:pPr marL="914400">
              <a:lnSpc>
                <a:spcPct val="120000"/>
              </a:lnSpc>
            </a:pPr>
            <a:r>
              <a:rPr lang="en-US" sz="1500" dirty="0">
                <a:latin typeface="Gotham Rounded Medium" panose="02000000000000000000" pitchFamily="50" charset="0"/>
              </a:rPr>
              <a:t>Applications Receiving Awards-Receiving points </a:t>
            </a:r>
            <a:r>
              <a:rPr lang="en-US" sz="1500" dirty="0" smtClean="0">
                <a:latin typeface="Gotham Rounded Medium" panose="02000000000000000000" pitchFamily="50" charset="0"/>
              </a:rPr>
              <a:t>(</a:t>
            </a:r>
            <a:r>
              <a:rPr lang="en-US" sz="1500" dirty="0" smtClean="0">
                <a:latin typeface="Gotham Rounded Medium" panose="02000000000000000000" pitchFamily="50" charset="0"/>
              </a:rPr>
              <a:t>20</a:t>
            </a:r>
            <a:r>
              <a:rPr lang="en-US" sz="1500" dirty="0" smtClean="0">
                <a:latin typeface="Gotham Rounded Medium" panose="02000000000000000000" pitchFamily="50" charset="0"/>
              </a:rPr>
              <a:t>): </a:t>
            </a:r>
            <a:r>
              <a:rPr lang="en-US" sz="1500" dirty="0">
                <a:latin typeface="Gotham Rounded Medium" panose="02000000000000000000" pitchFamily="50" charset="0"/>
              </a:rPr>
              <a:t>4.9</a:t>
            </a:r>
          </a:p>
          <a:p>
            <a:pPr marL="914400"/>
            <a:r>
              <a:rPr lang="en-US" sz="2000" dirty="0" smtClean="0">
                <a:latin typeface="Gotham Rounded Medium" panose="02000000000000000000" pitchFamily="50" charset="0"/>
              </a:rPr>
              <a:t>Applications Not Receiving Awards </a:t>
            </a:r>
            <a:r>
              <a:rPr lang="en-US" sz="2000" dirty="0" smtClean="0">
                <a:latin typeface="Gotham Rounded Medium" panose="02000000000000000000" pitchFamily="50" charset="0"/>
              </a:rPr>
              <a:t>(</a:t>
            </a:r>
            <a:r>
              <a:rPr lang="en-US" sz="2000" dirty="0" smtClean="0">
                <a:latin typeface="Gotham Rounded Medium" panose="02000000000000000000" pitchFamily="50" charset="0"/>
              </a:rPr>
              <a:t>18</a:t>
            </a:r>
            <a:r>
              <a:rPr lang="en-US" sz="2000" dirty="0" smtClean="0">
                <a:latin typeface="Gotham Rounded Medium" panose="02000000000000000000" pitchFamily="50" charset="0"/>
              </a:rPr>
              <a:t>): 2.5</a:t>
            </a:r>
            <a:endParaRPr lang="en-US" sz="2000" dirty="0" smtClean="0">
              <a:latin typeface="Gotham Rounded Medium" panose="02000000000000000000" pitchFamily="50" charset="0"/>
            </a:endParaRPr>
          </a:p>
          <a:p>
            <a:pPr marL="914400">
              <a:lnSpc>
                <a:spcPct val="100000"/>
              </a:lnSpc>
            </a:pPr>
            <a:r>
              <a:rPr lang="en-US" sz="1500" dirty="0">
                <a:latin typeface="Gotham Rounded Medium" panose="02000000000000000000" pitchFamily="50" charset="0"/>
              </a:rPr>
              <a:t>Applications Not Receiving </a:t>
            </a:r>
            <a:r>
              <a:rPr lang="en-US" sz="1500" dirty="0" smtClean="0">
                <a:latin typeface="Gotham Rounded Medium" panose="02000000000000000000" pitchFamily="50" charset="0"/>
              </a:rPr>
              <a:t>Awards-Receiving </a:t>
            </a:r>
            <a:r>
              <a:rPr lang="en-US" sz="1500" dirty="0">
                <a:latin typeface="Gotham Rounded Medium" panose="02000000000000000000" pitchFamily="50" charset="0"/>
              </a:rPr>
              <a:t>points </a:t>
            </a:r>
            <a:r>
              <a:rPr lang="en-US" sz="1500" dirty="0" smtClean="0">
                <a:latin typeface="Gotham Rounded Medium" panose="02000000000000000000" pitchFamily="50" charset="0"/>
              </a:rPr>
              <a:t>(9): 5.0</a:t>
            </a:r>
            <a:endParaRPr lang="en-US" sz="1500" dirty="0">
              <a:latin typeface="Gotham Rounded Medium" panose="02000000000000000000" pitchFamily="50" charset="0"/>
            </a:endParaRPr>
          </a:p>
          <a:p>
            <a:endParaRPr lang="en-US" sz="2400" dirty="0" smtClean="0">
              <a:latin typeface="Gotham Rounded Medium" panose="02000000000000000000" pitchFamily="50" charset="0"/>
            </a:endParaRP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Supportive Housing Set-Aside applications, and elderly developments, were not allowed to score points in this category</a:t>
            </a:r>
            <a:endParaRPr lang="en-US" sz="2400" dirty="0">
              <a:latin typeface="Gotham Rounded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907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Gotham Rounded Medium" panose="02000000000000000000" pitchFamily="50" charset="0"/>
              </a:rPr>
              <a:t>Category 5</a:t>
            </a:r>
            <a:br>
              <a:rPr lang="en-US" sz="2800" dirty="0" smtClean="0">
                <a:latin typeface="Gotham Rounded Medium" panose="02000000000000000000" pitchFamily="50" charset="0"/>
              </a:rPr>
            </a:br>
            <a:r>
              <a:rPr lang="en-US" sz="2800" dirty="0" smtClean="0">
                <a:latin typeface="Gotham Rounded Medium" panose="02000000000000000000" pitchFamily="50" charset="0"/>
              </a:rPr>
              <a:t>Serves Lowest-Income Residents</a:t>
            </a:r>
            <a:endParaRPr lang="en-US" sz="2800" dirty="0">
              <a:latin typeface="Gotham Rounded Medium" panose="020000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545" y="1394692"/>
            <a:ext cx="7947122" cy="476057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Gotham Rounded Medium" panose="02000000000000000000" pitchFamily="50" charset="0"/>
              </a:rPr>
              <a:t>Points Available: Up to 60</a:t>
            </a: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Applications Receiving </a:t>
            </a:r>
            <a:r>
              <a:rPr lang="en-US" sz="2400" dirty="0">
                <a:latin typeface="Gotham Rounded Medium" panose="02000000000000000000" pitchFamily="50" charset="0"/>
              </a:rPr>
              <a:t>Points: </a:t>
            </a:r>
            <a:r>
              <a:rPr lang="en-US" sz="2400" dirty="0" smtClean="0">
                <a:latin typeface="Gotham Rounded Medium" panose="02000000000000000000" pitchFamily="50" charset="0"/>
              </a:rPr>
              <a:t>40 (78%)</a:t>
            </a:r>
            <a:endParaRPr lang="en-US" sz="2400" dirty="0">
              <a:latin typeface="Gotham Rounded Medium" panose="02000000000000000000" pitchFamily="50" charset="0"/>
            </a:endParaRPr>
          </a:p>
          <a:p>
            <a:endParaRPr lang="en-US" sz="2400" dirty="0" smtClean="0">
              <a:latin typeface="Gotham Rounded Medium" panose="02000000000000000000" pitchFamily="50" charset="0"/>
            </a:endParaRP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Average Score</a:t>
            </a:r>
          </a:p>
          <a:p>
            <a:pPr marL="914400"/>
            <a:r>
              <a:rPr lang="en-US" sz="2000" dirty="0" smtClean="0">
                <a:latin typeface="Gotham Rounded Medium" panose="02000000000000000000" pitchFamily="50" charset="0"/>
              </a:rPr>
              <a:t>All Applications(51): 46.7</a:t>
            </a:r>
          </a:p>
          <a:p>
            <a:pPr marL="914400">
              <a:lnSpc>
                <a:spcPct val="80000"/>
              </a:lnSpc>
            </a:pPr>
            <a:r>
              <a:rPr lang="en-US" sz="1400" dirty="0" smtClean="0">
                <a:latin typeface="Gotham Rounded Medium" panose="02000000000000000000" pitchFamily="50" charset="0"/>
              </a:rPr>
              <a:t>Applications-Receiving Points (36): </a:t>
            </a:r>
            <a:r>
              <a:rPr lang="en-US" sz="1400" dirty="0" smtClean="0">
                <a:latin typeface="Gotham Rounded Medium" panose="02000000000000000000" pitchFamily="50" charset="0"/>
              </a:rPr>
              <a:t>59.5</a:t>
            </a:r>
            <a:endParaRPr lang="en-US" sz="1400" dirty="0">
              <a:latin typeface="Gotham Rounded Medium" panose="02000000000000000000" pitchFamily="50" charset="0"/>
            </a:endParaRPr>
          </a:p>
          <a:p>
            <a:pPr marL="914400">
              <a:lnSpc>
                <a:spcPct val="100000"/>
              </a:lnSpc>
            </a:pPr>
            <a:r>
              <a:rPr lang="en-US" sz="2000" dirty="0">
                <a:latin typeface="Gotham Rounded Medium" panose="02000000000000000000" pitchFamily="50" charset="0"/>
              </a:rPr>
              <a:t>Applications Receiving Awards </a:t>
            </a:r>
            <a:r>
              <a:rPr lang="en-US" sz="2000" dirty="0" smtClean="0">
                <a:latin typeface="Gotham Rounded Medium" panose="02000000000000000000" pitchFamily="50" charset="0"/>
              </a:rPr>
              <a:t>(</a:t>
            </a:r>
            <a:r>
              <a:rPr lang="en-US" sz="2000" dirty="0" smtClean="0">
                <a:latin typeface="Gotham Rounded Medium" panose="02000000000000000000" pitchFamily="50" charset="0"/>
              </a:rPr>
              <a:t>32</a:t>
            </a:r>
            <a:r>
              <a:rPr lang="en-US" sz="2000" dirty="0" smtClean="0">
                <a:latin typeface="Gotham Rounded Medium" panose="02000000000000000000" pitchFamily="50" charset="0"/>
              </a:rPr>
              <a:t>): 46.9</a:t>
            </a:r>
            <a:endParaRPr lang="en-US" sz="2000" dirty="0">
              <a:latin typeface="Gotham Rounded Medium" panose="02000000000000000000" pitchFamily="50" charset="0"/>
            </a:endParaRPr>
          </a:p>
          <a:p>
            <a:pPr marL="914400">
              <a:lnSpc>
                <a:spcPct val="80000"/>
              </a:lnSpc>
            </a:pPr>
            <a:r>
              <a:rPr lang="en-US" sz="1400" dirty="0" smtClean="0">
                <a:latin typeface="Gotham Rounded Medium" panose="02000000000000000000" pitchFamily="50" charset="0"/>
              </a:rPr>
              <a:t>Applications Receiving Awards-Receiving Points (</a:t>
            </a:r>
            <a:r>
              <a:rPr lang="en-US" sz="1400" dirty="0" smtClean="0">
                <a:latin typeface="Gotham Rounded Medium" panose="02000000000000000000" pitchFamily="50" charset="0"/>
              </a:rPr>
              <a:t>25): </a:t>
            </a:r>
            <a:r>
              <a:rPr lang="en-US" sz="1400" dirty="0" smtClean="0">
                <a:latin typeface="Gotham Rounded Medium" panose="02000000000000000000" pitchFamily="50" charset="0"/>
              </a:rPr>
              <a:t>60.0</a:t>
            </a:r>
          </a:p>
          <a:p>
            <a:pPr marL="914400"/>
            <a:r>
              <a:rPr lang="en-US" sz="2000" dirty="0" smtClean="0">
                <a:latin typeface="Gotham Rounded Medium" panose="02000000000000000000" pitchFamily="50" charset="0"/>
              </a:rPr>
              <a:t>Applications Not Receiving Awards (</a:t>
            </a:r>
            <a:r>
              <a:rPr lang="en-US" sz="2000" dirty="0" smtClean="0">
                <a:latin typeface="Gotham Rounded Medium" panose="02000000000000000000" pitchFamily="50" charset="0"/>
              </a:rPr>
              <a:t>18): 45.6</a:t>
            </a:r>
            <a:endParaRPr lang="en-US" sz="2000" dirty="0" smtClean="0">
              <a:latin typeface="Gotham Rounded Medium" panose="02000000000000000000" pitchFamily="50" charset="0"/>
            </a:endParaRPr>
          </a:p>
          <a:p>
            <a:pPr marL="914400"/>
            <a:r>
              <a:rPr lang="en-US" sz="1400" dirty="0">
                <a:latin typeface="Gotham Rounded Medium" panose="02000000000000000000" pitchFamily="50" charset="0"/>
              </a:rPr>
              <a:t>Applications </a:t>
            </a:r>
            <a:r>
              <a:rPr lang="en-US" sz="1400" dirty="0" smtClean="0">
                <a:latin typeface="Gotham Rounded Medium" panose="02000000000000000000" pitchFamily="50" charset="0"/>
              </a:rPr>
              <a:t>Not Receiving Awards-Receiving </a:t>
            </a:r>
            <a:r>
              <a:rPr lang="en-US" sz="1400" dirty="0">
                <a:latin typeface="Gotham Rounded Medium" panose="02000000000000000000" pitchFamily="50" charset="0"/>
              </a:rPr>
              <a:t>points </a:t>
            </a:r>
            <a:r>
              <a:rPr lang="en-US" sz="1400" dirty="0" smtClean="0">
                <a:latin typeface="Gotham Rounded Medium" panose="02000000000000000000" pitchFamily="50" charset="0"/>
              </a:rPr>
              <a:t>(14): </a:t>
            </a:r>
            <a:r>
              <a:rPr lang="en-US" sz="1400" dirty="0" smtClean="0">
                <a:latin typeface="Gotham Rounded Medium" panose="02000000000000000000" pitchFamily="50" charset="0"/>
              </a:rPr>
              <a:t>58.6</a:t>
            </a:r>
            <a:endParaRPr lang="en-US" sz="1400" dirty="0" smtClean="0">
              <a:latin typeface="Gotham Rounded Medium" panose="02000000000000000000" pitchFamily="50" charset="0"/>
            </a:endParaRPr>
          </a:p>
          <a:p>
            <a:pPr marL="914400"/>
            <a:endParaRPr lang="en-US" sz="1300" dirty="0">
              <a:latin typeface="Gotham Rounded Medium" panose="02000000000000000000" pitchFamily="50" charset="0"/>
            </a:endParaRP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Preservation </a:t>
            </a:r>
            <a:r>
              <a:rPr lang="en-US" sz="2400" dirty="0">
                <a:latin typeface="Gotham Rounded Medium" panose="02000000000000000000" pitchFamily="50" charset="0"/>
              </a:rPr>
              <a:t>Set-Aside applications were not allowed to score points in this category</a:t>
            </a:r>
          </a:p>
          <a:p>
            <a:pPr marL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32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Gotham Rounded Medium" panose="02000000000000000000" pitchFamily="50" charset="0"/>
              </a:rPr>
              <a:t>Category 6</a:t>
            </a:r>
            <a:br>
              <a:rPr lang="en-US" sz="2800" dirty="0" smtClean="0">
                <a:latin typeface="Gotham Rounded Medium" panose="02000000000000000000" pitchFamily="50" charset="0"/>
              </a:rPr>
            </a:br>
            <a:r>
              <a:rPr lang="en-US" sz="2800" dirty="0" smtClean="0">
                <a:latin typeface="Gotham Rounded Medium" panose="02000000000000000000" pitchFamily="50" charset="0"/>
              </a:rPr>
              <a:t>Supportive Housing</a:t>
            </a:r>
            <a:endParaRPr lang="en-US" sz="2800" dirty="0">
              <a:latin typeface="Gotham Rounded Medium" panose="020000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545" y="1394692"/>
            <a:ext cx="7879388" cy="4760575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latin typeface="Gotham Rounded Medium" panose="02000000000000000000" pitchFamily="50" charset="0"/>
              </a:rPr>
              <a:t>Points Available: 0, 15 or 20</a:t>
            </a: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Applications Receiving </a:t>
            </a:r>
            <a:r>
              <a:rPr lang="en-US" sz="2400" dirty="0">
                <a:latin typeface="Gotham Rounded Medium" panose="02000000000000000000" pitchFamily="50" charset="0"/>
              </a:rPr>
              <a:t>Points: </a:t>
            </a:r>
            <a:r>
              <a:rPr lang="en-US" sz="2400" dirty="0" smtClean="0">
                <a:latin typeface="Gotham Rounded Medium" panose="02000000000000000000" pitchFamily="50" charset="0"/>
              </a:rPr>
              <a:t>48 </a:t>
            </a:r>
            <a:r>
              <a:rPr lang="en-US" sz="2400" dirty="0">
                <a:latin typeface="Gotham Rounded Medium" panose="02000000000000000000" pitchFamily="50" charset="0"/>
              </a:rPr>
              <a:t>(</a:t>
            </a:r>
            <a:r>
              <a:rPr lang="en-US" sz="2400" dirty="0" smtClean="0">
                <a:latin typeface="Gotham Rounded Medium" panose="02000000000000000000" pitchFamily="50" charset="0"/>
              </a:rPr>
              <a:t>94%)</a:t>
            </a:r>
            <a:endParaRPr lang="en-US" sz="2400" dirty="0">
              <a:latin typeface="Gotham Rounded Medium" panose="02000000000000000000" pitchFamily="50" charset="0"/>
            </a:endParaRPr>
          </a:p>
          <a:p>
            <a:endParaRPr lang="en-US" sz="2400" dirty="0" smtClean="0">
              <a:latin typeface="Gotham Rounded Medium" panose="02000000000000000000" pitchFamily="50" charset="0"/>
            </a:endParaRP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Average Score</a:t>
            </a:r>
          </a:p>
          <a:p>
            <a:pPr marL="914400"/>
            <a:r>
              <a:rPr lang="en-US" sz="2400" dirty="0" smtClean="0">
                <a:latin typeface="Gotham Rounded Medium" panose="02000000000000000000" pitchFamily="50" charset="0"/>
              </a:rPr>
              <a:t>All Applications(51): 18.6</a:t>
            </a:r>
          </a:p>
          <a:p>
            <a:pPr marL="914400"/>
            <a:r>
              <a:rPr lang="en-US" sz="1600" dirty="0" smtClean="0">
                <a:latin typeface="Gotham Rounded Medium" panose="02000000000000000000" pitchFamily="50" charset="0"/>
              </a:rPr>
              <a:t>Applications-Receiving </a:t>
            </a:r>
            <a:r>
              <a:rPr lang="en-US" sz="1600" dirty="0" smtClean="0">
                <a:latin typeface="Gotham Rounded Medium" panose="02000000000000000000" pitchFamily="50" charset="0"/>
              </a:rPr>
              <a:t>Points(48): 19.8</a:t>
            </a:r>
            <a:endParaRPr lang="en-US" sz="1600" dirty="0" smtClean="0">
              <a:latin typeface="Gotham Rounded Medium" panose="02000000000000000000" pitchFamily="50" charset="0"/>
            </a:endParaRPr>
          </a:p>
          <a:p>
            <a:pPr marL="914400"/>
            <a:r>
              <a:rPr lang="en-US" sz="2400" dirty="0">
                <a:latin typeface="Gotham Rounded Medium" panose="02000000000000000000" pitchFamily="50" charset="0"/>
              </a:rPr>
              <a:t>Applications Receiving Awards </a:t>
            </a:r>
            <a:r>
              <a:rPr lang="en-US" sz="2400" dirty="0" smtClean="0">
                <a:latin typeface="Gotham Rounded Medium" panose="02000000000000000000" pitchFamily="50" charset="0"/>
              </a:rPr>
              <a:t>(</a:t>
            </a:r>
            <a:r>
              <a:rPr lang="en-US" sz="2400" dirty="0" smtClean="0">
                <a:latin typeface="Gotham Rounded Medium" panose="02000000000000000000" pitchFamily="50" charset="0"/>
              </a:rPr>
              <a:t>32</a:t>
            </a:r>
            <a:r>
              <a:rPr lang="en-US" sz="2400" dirty="0" smtClean="0">
                <a:latin typeface="Gotham Rounded Medium" panose="02000000000000000000" pitchFamily="50" charset="0"/>
              </a:rPr>
              <a:t>): 18.6</a:t>
            </a:r>
            <a:endParaRPr lang="en-US" sz="2400" dirty="0">
              <a:latin typeface="Gotham Rounded Medium" panose="02000000000000000000" pitchFamily="50" charset="0"/>
            </a:endParaRPr>
          </a:p>
          <a:p>
            <a:pPr marL="914400"/>
            <a:r>
              <a:rPr lang="en-US" sz="1600" dirty="0">
                <a:latin typeface="Gotham Rounded Medium" panose="02000000000000000000" pitchFamily="50" charset="0"/>
              </a:rPr>
              <a:t>Applications Receiving Awards-Receiving Points </a:t>
            </a:r>
            <a:r>
              <a:rPr lang="en-US" sz="1600" dirty="0" smtClean="0">
                <a:latin typeface="Gotham Rounded Medium" panose="02000000000000000000" pitchFamily="50" charset="0"/>
              </a:rPr>
              <a:t>(30): 19.8</a:t>
            </a:r>
            <a:endParaRPr lang="en-US" sz="1600" dirty="0">
              <a:latin typeface="Gotham Rounded Medium" panose="02000000000000000000" pitchFamily="50" charset="0"/>
            </a:endParaRPr>
          </a:p>
          <a:p>
            <a:pPr marL="914400"/>
            <a:r>
              <a:rPr lang="en-US" sz="2400" dirty="0" smtClean="0">
                <a:latin typeface="Gotham Rounded Medium" panose="02000000000000000000" pitchFamily="50" charset="0"/>
              </a:rPr>
              <a:t>Applications Not Receiving Awards (</a:t>
            </a:r>
            <a:r>
              <a:rPr lang="en-US" sz="2400" dirty="0" smtClean="0">
                <a:latin typeface="Gotham Rounded Medium" panose="02000000000000000000" pitchFamily="50" charset="0"/>
              </a:rPr>
              <a:t>18): 18.6</a:t>
            </a:r>
            <a:endParaRPr lang="en-US" sz="2400" dirty="0" smtClean="0">
              <a:latin typeface="Gotham Rounded Medium" panose="02000000000000000000" pitchFamily="50" charset="0"/>
            </a:endParaRPr>
          </a:p>
          <a:p>
            <a:pPr marL="914400"/>
            <a:r>
              <a:rPr lang="en-US" sz="1500" dirty="0">
                <a:latin typeface="Gotham Rounded Medium" panose="02000000000000000000" pitchFamily="50" charset="0"/>
              </a:rPr>
              <a:t>Applications Not Receiving </a:t>
            </a:r>
            <a:r>
              <a:rPr lang="en-US" sz="1500" dirty="0" smtClean="0">
                <a:latin typeface="Gotham Rounded Medium" panose="02000000000000000000" pitchFamily="50" charset="0"/>
              </a:rPr>
              <a:t>Awards-Receiving Points (</a:t>
            </a:r>
            <a:r>
              <a:rPr lang="en-US" sz="1500" dirty="0" smtClean="0">
                <a:latin typeface="Gotham Rounded Medium" panose="02000000000000000000" pitchFamily="50" charset="0"/>
              </a:rPr>
              <a:t>17): </a:t>
            </a:r>
            <a:r>
              <a:rPr lang="en-US" sz="1500" dirty="0" smtClean="0">
                <a:latin typeface="Gotham Rounded Medium" panose="02000000000000000000" pitchFamily="50" charset="0"/>
              </a:rPr>
              <a:t>19.7</a:t>
            </a:r>
            <a:endParaRPr lang="en-US" sz="1500" dirty="0">
              <a:latin typeface="Gotham Rounded Medium" panose="02000000000000000000" pitchFamily="50" charset="0"/>
            </a:endParaRPr>
          </a:p>
          <a:p>
            <a:pPr marL="914400"/>
            <a:endParaRPr lang="en-US" sz="2000" dirty="0" smtClean="0">
              <a:latin typeface="Gotham Rounded Medium" panose="02000000000000000000" pitchFamily="50" charset="0"/>
            </a:endParaRPr>
          </a:p>
          <a:p>
            <a:pPr marL="914400"/>
            <a:endParaRPr lang="en-US" sz="2000" dirty="0" smtClean="0">
              <a:latin typeface="Gotham Rounded Medium" panose="02000000000000000000" pitchFamily="50" charset="0"/>
            </a:endParaRPr>
          </a:p>
          <a:p>
            <a:r>
              <a:rPr lang="en-US" sz="2400" dirty="0">
                <a:latin typeface="Gotham Rounded Medium" panose="02000000000000000000" pitchFamily="50" charset="0"/>
              </a:rPr>
              <a:t>Supportive Housing Set-Aside </a:t>
            </a:r>
            <a:r>
              <a:rPr lang="en-US" sz="2400" dirty="0" smtClean="0">
                <a:latin typeface="Gotham Rounded Medium" panose="02000000000000000000" pitchFamily="50" charset="0"/>
              </a:rPr>
              <a:t>applications, and those receiving points in Category 8, </a:t>
            </a:r>
            <a:r>
              <a:rPr lang="en-US" sz="2400" dirty="0">
                <a:latin typeface="Gotham Rounded Medium" panose="02000000000000000000" pitchFamily="50" charset="0"/>
              </a:rPr>
              <a:t>were not allowed to score points in this category</a:t>
            </a:r>
            <a:endParaRPr lang="en-US" dirty="0">
              <a:latin typeface="Gotham Rounded Medium" panose="02000000000000000000" pitchFamily="50" charset="0"/>
            </a:endParaRPr>
          </a:p>
          <a:p>
            <a:pPr marL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31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>
                <a:latin typeface="Gotham Rounded Medium" panose="02000000000000000000" pitchFamily="50" charset="0"/>
              </a:rPr>
              <a:t>Category 7</a:t>
            </a:r>
            <a:br>
              <a:rPr lang="en-US" sz="3100" dirty="0" smtClean="0">
                <a:latin typeface="Gotham Rounded Medium" panose="02000000000000000000" pitchFamily="50" charset="0"/>
              </a:rPr>
            </a:br>
            <a:r>
              <a:rPr lang="en-US" sz="3100" dirty="0" smtClean="0">
                <a:latin typeface="Gotham Rounded Medium" panose="02000000000000000000" pitchFamily="50" charset="0"/>
              </a:rPr>
              <a:t>Rehab/Neighborhood Stabilization</a:t>
            </a:r>
            <a:endParaRPr lang="en-US" dirty="0">
              <a:latin typeface="Gotham Rounded Medium" panose="020000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Gotham Rounded Medium" panose="02000000000000000000" pitchFamily="50" charset="0"/>
              </a:rPr>
              <a:t>Points Available: 0 or 25</a:t>
            </a: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Applications Receiving Points: </a:t>
            </a:r>
            <a:r>
              <a:rPr lang="en-US" sz="2400" dirty="0">
                <a:latin typeface="Gotham Rounded Medium" panose="02000000000000000000" pitchFamily="50" charset="0"/>
              </a:rPr>
              <a:t>1</a:t>
            </a:r>
            <a:r>
              <a:rPr lang="en-US" sz="2400" dirty="0" smtClean="0">
                <a:latin typeface="Gotham Rounded Medium" panose="02000000000000000000" pitchFamily="50" charset="0"/>
              </a:rPr>
              <a:t> (</a:t>
            </a:r>
            <a:r>
              <a:rPr lang="en-US" sz="2400" dirty="0">
                <a:latin typeface="Gotham Rounded Medium" panose="02000000000000000000" pitchFamily="50" charset="0"/>
              </a:rPr>
              <a:t>2</a:t>
            </a:r>
            <a:r>
              <a:rPr lang="en-US" sz="2400" dirty="0" smtClean="0">
                <a:latin typeface="Gotham Rounded Medium" panose="02000000000000000000" pitchFamily="50" charset="0"/>
              </a:rPr>
              <a:t>%)</a:t>
            </a:r>
            <a:endParaRPr lang="en-US" sz="2400" dirty="0">
              <a:latin typeface="Gotham Rounded Medium" panose="02000000000000000000" pitchFamily="50" charset="0"/>
            </a:endParaRPr>
          </a:p>
          <a:p>
            <a:endParaRPr lang="en-US" sz="2400" dirty="0" smtClean="0">
              <a:latin typeface="Gotham Rounded Medium" panose="02000000000000000000" pitchFamily="50" charset="0"/>
            </a:endParaRP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Average Score</a:t>
            </a:r>
          </a:p>
          <a:p>
            <a:pPr marL="914400"/>
            <a:r>
              <a:rPr lang="en-US" sz="2000" dirty="0" smtClean="0">
                <a:latin typeface="Gotham Rounded Medium" panose="02000000000000000000" pitchFamily="50" charset="0"/>
              </a:rPr>
              <a:t>All Applications(51): </a:t>
            </a:r>
            <a:r>
              <a:rPr lang="en-US" sz="2000" dirty="0" smtClean="0">
                <a:latin typeface="Gotham Rounded Medium" panose="02000000000000000000" pitchFamily="50" charset="0"/>
              </a:rPr>
              <a:t>0.5</a:t>
            </a:r>
            <a:endParaRPr lang="en-US" sz="2000" dirty="0" smtClean="0">
              <a:latin typeface="Gotham Rounded Medium" panose="02000000000000000000" pitchFamily="50" charset="0"/>
            </a:endParaRPr>
          </a:p>
          <a:p>
            <a:pPr marL="914400"/>
            <a:r>
              <a:rPr lang="en-US" sz="2000" dirty="0" smtClean="0">
                <a:latin typeface="Gotham Rounded Medium" panose="02000000000000000000" pitchFamily="50" charset="0"/>
              </a:rPr>
              <a:t>Applications Receiving Awards </a:t>
            </a:r>
            <a:r>
              <a:rPr lang="en-US" sz="2000" dirty="0" smtClean="0">
                <a:latin typeface="Gotham Rounded Medium" panose="02000000000000000000" pitchFamily="50" charset="0"/>
              </a:rPr>
              <a:t>(</a:t>
            </a:r>
            <a:r>
              <a:rPr lang="en-US" sz="2000" dirty="0" smtClean="0">
                <a:latin typeface="Gotham Rounded Medium" panose="02000000000000000000" pitchFamily="50" charset="0"/>
              </a:rPr>
              <a:t>1</a:t>
            </a:r>
            <a:r>
              <a:rPr lang="en-US" sz="2000" dirty="0" smtClean="0">
                <a:latin typeface="Gotham Rounded Medium" panose="02000000000000000000" pitchFamily="50" charset="0"/>
              </a:rPr>
              <a:t>): 25</a:t>
            </a:r>
            <a:endParaRPr lang="en-US" sz="2000" dirty="0" smtClean="0">
              <a:latin typeface="Gotham Rounded Medium" panose="02000000000000000000" pitchFamily="50" charset="0"/>
            </a:endParaRPr>
          </a:p>
          <a:p>
            <a:pPr marL="914400"/>
            <a:r>
              <a:rPr lang="en-US" sz="2000" dirty="0" smtClean="0">
                <a:latin typeface="Gotham Rounded Medium" panose="02000000000000000000" pitchFamily="50" charset="0"/>
              </a:rPr>
              <a:t>Applications Not Receiving Awards </a:t>
            </a:r>
            <a:r>
              <a:rPr lang="en-US" sz="2000" dirty="0" smtClean="0">
                <a:latin typeface="Gotham Rounded Medium" panose="02000000000000000000" pitchFamily="50" charset="0"/>
              </a:rPr>
              <a:t>(</a:t>
            </a:r>
            <a:r>
              <a:rPr lang="en-US" sz="2000" dirty="0" smtClean="0">
                <a:latin typeface="Gotham Rounded Medium" panose="02000000000000000000" pitchFamily="50" charset="0"/>
              </a:rPr>
              <a:t>18</a:t>
            </a:r>
            <a:r>
              <a:rPr lang="en-US" sz="2000" dirty="0" smtClean="0">
                <a:latin typeface="Gotham Rounded Medium" panose="02000000000000000000" pitchFamily="50" charset="0"/>
              </a:rPr>
              <a:t>): 0</a:t>
            </a:r>
            <a:endParaRPr lang="en-US" sz="2000" dirty="0" smtClean="0">
              <a:latin typeface="Gotham Rounded Medium" panose="02000000000000000000" pitchFamily="50" charset="0"/>
            </a:endParaRPr>
          </a:p>
          <a:p>
            <a:pPr marL="914400"/>
            <a:endParaRPr lang="en-US" sz="2000" dirty="0" smtClean="0">
              <a:latin typeface="Gotham Rounded Medium" panose="02000000000000000000" pitchFamily="50" charset="0"/>
            </a:endParaRPr>
          </a:p>
          <a:p>
            <a:r>
              <a:rPr lang="en-US" sz="2400" dirty="0">
                <a:latin typeface="Gotham Rounded Medium" panose="02000000000000000000" pitchFamily="50" charset="0"/>
              </a:rPr>
              <a:t>Supportive Housing Set-Aside </a:t>
            </a:r>
            <a:r>
              <a:rPr lang="en-US" sz="2400" dirty="0" smtClean="0">
                <a:latin typeface="Gotham Rounded Medium" panose="02000000000000000000" pitchFamily="50" charset="0"/>
              </a:rPr>
              <a:t>applications, and those receiving points in Category 13, </a:t>
            </a:r>
            <a:r>
              <a:rPr lang="en-US" sz="2400" dirty="0">
                <a:latin typeface="Gotham Rounded Medium" panose="02000000000000000000" pitchFamily="50" charset="0"/>
              </a:rPr>
              <a:t>were not allowed to score points in this category</a:t>
            </a:r>
          </a:p>
          <a:p>
            <a:pPr marL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87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Gotham Rounded Medium" panose="02000000000000000000" pitchFamily="50" charset="0"/>
              </a:rPr>
              <a:t>Category 8</a:t>
            </a:r>
            <a:br>
              <a:rPr lang="en-US" sz="2800" dirty="0" smtClean="0">
                <a:latin typeface="Gotham Rounded Medium" panose="02000000000000000000" pitchFamily="50" charset="0"/>
              </a:rPr>
            </a:br>
            <a:r>
              <a:rPr lang="en-US" sz="2800" dirty="0" smtClean="0">
                <a:latin typeface="Gotham Rounded Medium" panose="02000000000000000000" pitchFamily="50" charset="0"/>
              </a:rPr>
              <a:t>Universal Design</a:t>
            </a:r>
            <a:endParaRPr lang="en-US" sz="2800" dirty="0">
              <a:latin typeface="Gotham Rounded Medium" panose="020000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>
                <a:latin typeface="Gotham Rounded Medium" panose="02000000000000000000" pitchFamily="50" charset="0"/>
              </a:rPr>
              <a:t>Points Available: Up to 18</a:t>
            </a: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Applications Receiving Points</a:t>
            </a:r>
            <a:r>
              <a:rPr lang="en-US" sz="2400" dirty="0">
                <a:latin typeface="Gotham Rounded Medium" panose="02000000000000000000" pitchFamily="50" charset="0"/>
              </a:rPr>
              <a:t>: All</a:t>
            </a:r>
          </a:p>
          <a:p>
            <a:endParaRPr lang="en-US" sz="2400" dirty="0" smtClean="0">
              <a:latin typeface="Gotham Rounded Medium" panose="02000000000000000000" pitchFamily="50" charset="0"/>
            </a:endParaRP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Average Score</a:t>
            </a:r>
          </a:p>
          <a:p>
            <a:pPr marL="914400"/>
            <a:r>
              <a:rPr lang="en-US" sz="2000" dirty="0" smtClean="0">
                <a:latin typeface="Gotham Rounded Medium" panose="02000000000000000000" pitchFamily="50" charset="0"/>
              </a:rPr>
              <a:t>All Applications(51): </a:t>
            </a:r>
            <a:r>
              <a:rPr lang="en-US" sz="2000" dirty="0" smtClean="0">
                <a:latin typeface="Gotham Rounded Medium" panose="02000000000000000000" pitchFamily="50" charset="0"/>
              </a:rPr>
              <a:t>17.9</a:t>
            </a:r>
            <a:endParaRPr lang="en-US" sz="2000" dirty="0" smtClean="0">
              <a:latin typeface="Gotham Rounded Medium" panose="02000000000000000000" pitchFamily="50" charset="0"/>
            </a:endParaRP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Applications Receiving </a:t>
            </a:r>
            <a:r>
              <a:rPr lang="en-US" sz="2000" dirty="0" smtClean="0">
                <a:latin typeface="Gotham Rounded Medium" panose="02000000000000000000" pitchFamily="50" charset="0"/>
              </a:rPr>
              <a:t>Awards(32): 18.0</a:t>
            </a:r>
            <a:endParaRPr lang="en-US" sz="2000" dirty="0">
              <a:latin typeface="Gotham Rounded Medium" panose="02000000000000000000" pitchFamily="50" charset="0"/>
            </a:endParaRPr>
          </a:p>
          <a:p>
            <a:pPr marL="914400"/>
            <a:r>
              <a:rPr lang="en-US" sz="2000" dirty="0" smtClean="0">
                <a:latin typeface="Gotham Rounded Medium" panose="02000000000000000000" pitchFamily="50" charset="0"/>
              </a:rPr>
              <a:t>Applications </a:t>
            </a:r>
            <a:r>
              <a:rPr lang="en-US" sz="2000" dirty="0" smtClean="0">
                <a:latin typeface="Gotham Rounded Medium" panose="02000000000000000000" pitchFamily="50" charset="0"/>
              </a:rPr>
              <a:t>Not Receiving </a:t>
            </a:r>
            <a:r>
              <a:rPr lang="en-US" sz="2000" dirty="0" smtClean="0">
                <a:latin typeface="Gotham Rounded Medium" panose="02000000000000000000" pitchFamily="50" charset="0"/>
              </a:rPr>
              <a:t>Awards(18): 17.8</a:t>
            </a:r>
          </a:p>
          <a:p>
            <a:pPr marL="914400"/>
            <a:endParaRPr lang="en-US" dirty="0">
              <a:solidFill>
                <a:srgbClr val="FF0000"/>
              </a:solidFill>
              <a:latin typeface="Gotham Rounded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994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Gotham Rounded Medium" panose="02000000000000000000" pitchFamily="50" charset="0"/>
              </a:rPr>
              <a:t>Category 9</a:t>
            </a:r>
            <a:br>
              <a:rPr lang="en-US" sz="2800" dirty="0" smtClean="0">
                <a:latin typeface="Gotham Rounded Medium" panose="02000000000000000000" pitchFamily="50" charset="0"/>
              </a:rPr>
            </a:br>
            <a:r>
              <a:rPr lang="en-US" sz="2800" dirty="0" smtClean="0">
                <a:latin typeface="Gotham Rounded Medium" panose="02000000000000000000" pitchFamily="50" charset="0"/>
              </a:rPr>
              <a:t>Financial Participation</a:t>
            </a:r>
            <a:endParaRPr lang="en-US" sz="2800" dirty="0">
              <a:latin typeface="Gotham Rounded Medium" panose="020000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544" y="1394692"/>
            <a:ext cx="7887856" cy="4760575"/>
          </a:xfrm>
        </p:spPr>
        <p:txBody>
          <a:bodyPr/>
          <a:lstStyle/>
          <a:p>
            <a:r>
              <a:rPr lang="en-US" sz="2400" dirty="0" smtClean="0">
                <a:latin typeface="Gotham Rounded Medium" panose="02000000000000000000" pitchFamily="50" charset="0"/>
              </a:rPr>
              <a:t>Points Available: Up to 25</a:t>
            </a: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Applications Receiving Points: 46 (90%)</a:t>
            </a:r>
          </a:p>
          <a:p>
            <a:endParaRPr lang="en-US" sz="2400" dirty="0" smtClean="0">
              <a:latin typeface="Gotham Rounded Medium" panose="02000000000000000000" pitchFamily="50" charset="0"/>
            </a:endParaRP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Average Score</a:t>
            </a:r>
          </a:p>
          <a:p>
            <a:pPr marL="914400"/>
            <a:r>
              <a:rPr lang="en-US" sz="2000" dirty="0" smtClean="0">
                <a:latin typeface="Gotham Rounded Medium" panose="02000000000000000000" pitchFamily="50" charset="0"/>
              </a:rPr>
              <a:t>All Applications (51): 14.4</a:t>
            </a:r>
          </a:p>
          <a:p>
            <a:pPr marL="914400"/>
            <a:r>
              <a:rPr lang="en-US" sz="1400" dirty="0">
                <a:latin typeface="Gotham Rounded Medium" panose="02000000000000000000" pitchFamily="50" charset="0"/>
              </a:rPr>
              <a:t>Applications-Receiving </a:t>
            </a:r>
            <a:r>
              <a:rPr lang="en-US" sz="1400" dirty="0" smtClean="0">
                <a:latin typeface="Gotham Rounded Medium" panose="02000000000000000000" pitchFamily="50" charset="0"/>
              </a:rPr>
              <a:t>Points </a:t>
            </a:r>
            <a:r>
              <a:rPr lang="en-US" sz="1400" dirty="0" smtClean="0">
                <a:latin typeface="Gotham Rounded Medium" panose="02000000000000000000" pitchFamily="50" charset="0"/>
              </a:rPr>
              <a:t>(</a:t>
            </a:r>
            <a:r>
              <a:rPr lang="en-US" sz="1400" dirty="0" smtClean="0">
                <a:latin typeface="Gotham Rounded Medium" panose="02000000000000000000" pitchFamily="50" charset="0"/>
              </a:rPr>
              <a:t>46</a:t>
            </a:r>
            <a:r>
              <a:rPr lang="en-US" sz="1400" dirty="0" smtClean="0">
                <a:latin typeface="Gotham Rounded Medium" panose="02000000000000000000" pitchFamily="50" charset="0"/>
              </a:rPr>
              <a:t>): 16.0</a:t>
            </a:r>
            <a:endParaRPr lang="en-US" sz="1400" dirty="0" smtClean="0">
              <a:latin typeface="Gotham Rounded Medium" panose="02000000000000000000" pitchFamily="50" charset="0"/>
            </a:endParaRP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Applications Receiving Awards </a:t>
            </a:r>
            <a:r>
              <a:rPr lang="en-US" sz="2000" dirty="0" smtClean="0">
                <a:latin typeface="Gotham Rounded Medium" panose="02000000000000000000" pitchFamily="50" charset="0"/>
              </a:rPr>
              <a:t>(32): 16.8</a:t>
            </a:r>
            <a:endParaRPr lang="en-US" sz="2000" dirty="0">
              <a:latin typeface="Gotham Rounded Medium" panose="02000000000000000000" pitchFamily="50" charset="0"/>
            </a:endParaRPr>
          </a:p>
          <a:p>
            <a:pPr marL="914400"/>
            <a:r>
              <a:rPr lang="en-US" sz="1400" dirty="0">
                <a:latin typeface="Gotham Rounded Medium" panose="02000000000000000000" pitchFamily="50" charset="0"/>
              </a:rPr>
              <a:t>Applications Receiving Awards-Receiving Points </a:t>
            </a:r>
            <a:r>
              <a:rPr lang="en-US" sz="1400" dirty="0" smtClean="0">
                <a:latin typeface="Gotham Rounded Medium" panose="02000000000000000000" pitchFamily="50" charset="0"/>
              </a:rPr>
              <a:t>(</a:t>
            </a:r>
            <a:r>
              <a:rPr lang="en-US" sz="1400" dirty="0" smtClean="0">
                <a:latin typeface="Gotham Rounded Medium" panose="02000000000000000000" pitchFamily="50" charset="0"/>
              </a:rPr>
              <a:t>30</a:t>
            </a:r>
            <a:r>
              <a:rPr lang="en-US" sz="1400" dirty="0" smtClean="0">
                <a:latin typeface="Gotham Rounded Medium" panose="02000000000000000000" pitchFamily="50" charset="0"/>
              </a:rPr>
              <a:t>): 17.9</a:t>
            </a:r>
            <a:endParaRPr lang="en-US" sz="1400" dirty="0" smtClean="0">
              <a:latin typeface="Gotham Rounded Medium" panose="02000000000000000000" pitchFamily="50" charset="0"/>
            </a:endParaRPr>
          </a:p>
          <a:p>
            <a:pPr marL="914400"/>
            <a:r>
              <a:rPr lang="en-US" sz="2000" dirty="0" smtClean="0">
                <a:latin typeface="Gotham Rounded Medium" panose="02000000000000000000" pitchFamily="50" charset="0"/>
              </a:rPr>
              <a:t>Applications Not Receiving Awards </a:t>
            </a:r>
            <a:r>
              <a:rPr lang="en-US" sz="2000" dirty="0" smtClean="0">
                <a:latin typeface="Gotham Rounded Medium" panose="02000000000000000000" pitchFamily="50" charset="0"/>
              </a:rPr>
              <a:t>(18): 10.3</a:t>
            </a:r>
            <a:endParaRPr lang="en-US" sz="2000" dirty="0" smtClean="0">
              <a:latin typeface="Gotham Rounded Medium" panose="02000000000000000000" pitchFamily="50" charset="0"/>
            </a:endParaRPr>
          </a:p>
          <a:p>
            <a:pPr marL="914400"/>
            <a:r>
              <a:rPr lang="en-US" sz="1400" dirty="0">
                <a:latin typeface="Gotham Rounded Medium" panose="02000000000000000000" pitchFamily="50" charset="0"/>
              </a:rPr>
              <a:t>Applications Not Receiving Awards-Receiving Points </a:t>
            </a:r>
            <a:r>
              <a:rPr lang="en-US" sz="1400" dirty="0" smtClean="0">
                <a:latin typeface="Gotham Rounded Medium" panose="02000000000000000000" pitchFamily="50" charset="0"/>
              </a:rPr>
              <a:t>(</a:t>
            </a:r>
            <a:r>
              <a:rPr lang="en-US" sz="1400" dirty="0" smtClean="0">
                <a:latin typeface="Gotham Rounded Medium" panose="02000000000000000000" pitchFamily="50" charset="0"/>
              </a:rPr>
              <a:t>15): 12.3</a:t>
            </a:r>
          </a:p>
          <a:p>
            <a:pPr marL="914400"/>
            <a:endParaRPr lang="en-US" sz="1400" dirty="0">
              <a:solidFill>
                <a:srgbClr val="FF0000"/>
              </a:solidFill>
              <a:latin typeface="Gotham Rounded Medium" panose="02000000000000000000" pitchFamily="50" charset="0"/>
            </a:endParaRPr>
          </a:p>
          <a:p>
            <a:pPr marL="914400"/>
            <a:endParaRPr lang="en-US" dirty="0">
              <a:latin typeface="Gotham Rounded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27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Gotham Rounded Medium" panose="02000000000000000000" pitchFamily="50" charset="0"/>
              </a:rPr>
              <a:t>Category 10</a:t>
            </a:r>
            <a:br>
              <a:rPr lang="en-US" sz="2800" dirty="0" smtClean="0">
                <a:latin typeface="Gotham Rounded Medium" panose="02000000000000000000" pitchFamily="50" charset="0"/>
              </a:rPr>
            </a:br>
            <a:r>
              <a:rPr lang="en-US" sz="2800" dirty="0" smtClean="0">
                <a:latin typeface="Gotham Rounded Medium" panose="02000000000000000000" pitchFamily="50" charset="0"/>
              </a:rPr>
              <a:t>Eventual Tenant Ownership</a:t>
            </a:r>
            <a:endParaRPr lang="en-US" sz="2800" dirty="0">
              <a:latin typeface="Gotham Rounded Medium" panose="020000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Gotham Rounded Medium" panose="02000000000000000000" pitchFamily="50" charset="0"/>
              </a:rPr>
              <a:t>Points Available: 0 or 3</a:t>
            </a: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Applications Receiving Points: None</a:t>
            </a:r>
          </a:p>
          <a:p>
            <a:endParaRPr lang="en-US" sz="2400" dirty="0" smtClean="0">
              <a:latin typeface="Gotham Rounded Medium" panose="02000000000000000000" pitchFamily="50" charset="0"/>
            </a:endParaRP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Average Score</a:t>
            </a:r>
          </a:p>
          <a:p>
            <a:pPr marL="914400"/>
            <a:r>
              <a:rPr lang="en-US" sz="2000" dirty="0" smtClean="0">
                <a:latin typeface="Gotham Rounded Medium" panose="02000000000000000000" pitchFamily="50" charset="0"/>
              </a:rPr>
              <a:t>All Applications(51): N/A</a:t>
            </a:r>
          </a:p>
          <a:p>
            <a:pPr marL="914400"/>
            <a:r>
              <a:rPr lang="en-US" sz="2000" dirty="0" smtClean="0">
                <a:latin typeface="Gotham Rounded Medium" panose="02000000000000000000" pitchFamily="50" charset="0"/>
              </a:rPr>
              <a:t>Applications Receiving </a:t>
            </a:r>
            <a:r>
              <a:rPr lang="en-US" sz="2000" dirty="0" smtClean="0">
                <a:latin typeface="Gotham Rounded Medium" panose="02000000000000000000" pitchFamily="50" charset="0"/>
              </a:rPr>
              <a:t>Awards(32): </a:t>
            </a:r>
            <a:r>
              <a:rPr lang="en-US" sz="2000" dirty="0" smtClean="0">
                <a:latin typeface="Gotham Rounded Medium" panose="02000000000000000000" pitchFamily="50" charset="0"/>
              </a:rPr>
              <a:t>N/A</a:t>
            </a:r>
          </a:p>
          <a:p>
            <a:pPr marL="914400"/>
            <a:r>
              <a:rPr lang="en-US" sz="2000" dirty="0" smtClean="0">
                <a:latin typeface="Gotham Rounded Medium" panose="02000000000000000000" pitchFamily="50" charset="0"/>
              </a:rPr>
              <a:t>Applications Not Receiving </a:t>
            </a:r>
            <a:r>
              <a:rPr lang="en-US" sz="2000" dirty="0" smtClean="0">
                <a:latin typeface="Gotham Rounded Medium" panose="02000000000000000000" pitchFamily="50" charset="0"/>
              </a:rPr>
              <a:t>Awards(18): </a:t>
            </a:r>
            <a:r>
              <a:rPr lang="en-US" sz="2000" dirty="0" smtClean="0">
                <a:latin typeface="Gotham Rounded Medium" panose="02000000000000000000" pitchFamily="50" charset="0"/>
              </a:rPr>
              <a:t>N/A</a:t>
            </a:r>
          </a:p>
          <a:p>
            <a:endParaRPr lang="en-US" sz="2400" dirty="0">
              <a:latin typeface="Gotham Rounded Medium" panose="02000000000000000000" pitchFamily="50" charset="0"/>
            </a:endParaRPr>
          </a:p>
          <a:p>
            <a:r>
              <a:rPr lang="en-US" sz="2400" dirty="0">
                <a:latin typeface="Gotham Rounded Medium" panose="02000000000000000000" pitchFamily="50" charset="0"/>
              </a:rPr>
              <a:t>Supportive Housing Set-Aside applications were not allowed to score points in this category</a:t>
            </a:r>
          </a:p>
          <a:p>
            <a:pPr marL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04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Gotham Rounded Medium" panose="02000000000000000000" pitchFamily="50" charset="0"/>
              </a:rPr>
              <a:t>Category 11</a:t>
            </a:r>
            <a:br>
              <a:rPr lang="en-US" sz="2800" dirty="0" smtClean="0">
                <a:latin typeface="Gotham Rounded Medium" panose="02000000000000000000" pitchFamily="50" charset="0"/>
              </a:rPr>
            </a:br>
            <a:r>
              <a:rPr lang="en-US" sz="2800" dirty="0" smtClean="0">
                <a:latin typeface="Gotham Rounded Medium" panose="02000000000000000000" pitchFamily="50" charset="0"/>
              </a:rPr>
              <a:t>Development Team</a:t>
            </a:r>
            <a:endParaRPr lang="en-US" sz="2800" dirty="0">
              <a:latin typeface="Gotham Rounded Medium" panose="020000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>
                <a:latin typeface="Gotham Rounded Medium" panose="02000000000000000000" pitchFamily="50" charset="0"/>
              </a:rPr>
              <a:t>Points Available: Up to 12</a:t>
            </a: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Applications Receiving Points: All</a:t>
            </a:r>
          </a:p>
          <a:p>
            <a:endParaRPr lang="en-US" sz="2400" dirty="0" smtClean="0">
              <a:latin typeface="Gotham Rounded Medium" panose="02000000000000000000" pitchFamily="50" charset="0"/>
            </a:endParaRP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Average Score</a:t>
            </a:r>
          </a:p>
          <a:p>
            <a:pPr marL="914400"/>
            <a:r>
              <a:rPr lang="en-US" sz="2000" dirty="0" smtClean="0">
                <a:latin typeface="Gotham Rounded Medium" panose="02000000000000000000" pitchFamily="50" charset="0"/>
              </a:rPr>
              <a:t>All Applications(51): 8.7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Applications Receiving </a:t>
            </a:r>
            <a:r>
              <a:rPr lang="en-US" sz="2000" dirty="0" smtClean="0">
                <a:latin typeface="Gotham Rounded Medium" panose="02000000000000000000" pitchFamily="50" charset="0"/>
              </a:rPr>
              <a:t>Awards(32): 9.3</a:t>
            </a:r>
            <a:endParaRPr lang="en-US" sz="2000" dirty="0">
              <a:latin typeface="Gotham Rounded Medium" panose="02000000000000000000" pitchFamily="50" charset="0"/>
            </a:endParaRPr>
          </a:p>
          <a:p>
            <a:pPr marL="914400"/>
            <a:r>
              <a:rPr lang="en-US" sz="2000" dirty="0" smtClean="0">
                <a:latin typeface="Gotham Rounded Medium" panose="02000000000000000000" pitchFamily="50" charset="0"/>
              </a:rPr>
              <a:t>Applications Not Receiving </a:t>
            </a:r>
            <a:r>
              <a:rPr lang="en-US" sz="2000" dirty="0" smtClean="0">
                <a:latin typeface="Gotham Rounded Medium" panose="02000000000000000000" pitchFamily="50" charset="0"/>
              </a:rPr>
              <a:t>Awards(18): 7.7</a:t>
            </a:r>
          </a:p>
          <a:p>
            <a:pPr indent="0">
              <a:buNone/>
            </a:pPr>
            <a:endParaRPr lang="en-US" dirty="0">
              <a:solidFill>
                <a:srgbClr val="FF0000"/>
              </a:solidFill>
              <a:latin typeface="Gotham Rounded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33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Gotham Rounded Medium" panose="02000000000000000000" pitchFamily="50" charset="0"/>
              </a:rPr>
              <a:t>Category 12</a:t>
            </a:r>
            <a:br>
              <a:rPr lang="en-US" sz="2800" dirty="0" smtClean="0">
                <a:latin typeface="Gotham Rounded Medium" panose="02000000000000000000" pitchFamily="50" charset="0"/>
              </a:rPr>
            </a:br>
            <a:r>
              <a:rPr lang="en-US" sz="2800" dirty="0" smtClean="0">
                <a:latin typeface="Gotham Rounded Medium" panose="02000000000000000000" pitchFamily="50" charset="0"/>
              </a:rPr>
              <a:t>Readiness to Proceed</a:t>
            </a:r>
            <a:endParaRPr lang="en-US" sz="2800" dirty="0">
              <a:latin typeface="Gotham Rounded Medium" panose="020000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545" y="1394692"/>
            <a:ext cx="7904788" cy="4760575"/>
          </a:xfrm>
        </p:spPr>
        <p:txBody>
          <a:bodyPr/>
          <a:lstStyle/>
          <a:p>
            <a:r>
              <a:rPr lang="en-US" sz="2400" dirty="0" smtClean="0">
                <a:latin typeface="Gotham Rounded Medium" panose="02000000000000000000" pitchFamily="50" charset="0"/>
              </a:rPr>
              <a:t>Points Available: 0 or 12</a:t>
            </a: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Applications Receiving Points: 50 (98%)</a:t>
            </a:r>
          </a:p>
          <a:p>
            <a:endParaRPr lang="en-US" sz="2400" dirty="0" smtClean="0">
              <a:latin typeface="Gotham Rounded Medium" panose="02000000000000000000" pitchFamily="50" charset="0"/>
            </a:endParaRP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Average Score</a:t>
            </a:r>
          </a:p>
          <a:p>
            <a:pPr marL="914400"/>
            <a:r>
              <a:rPr lang="en-US" sz="2000" dirty="0" smtClean="0">
                <a:latin typeface="Gotham Rounded Medium" panose="02000000000000000000" pitchFamily="50" charset="0"/>
              </a:rPr>
              <a:t>All Applications (51): 11.8</a:t>
            </a:r>
          </a:p>
          <a:p>
            <a:pPr marL="914400"/>
            <a:r>
              <a:rPr lang="en-US" sz="2000" dirty="0" smtClean="0">
                <a:latin typeface="Gotham Rounded Medium" panose="02000000000000000000" pitchFamily="50" charset="0"/>
              </a:rPr>
              <a:t>Applications Receiving Awards </a:t>
            </a:r>
            <a:r>
              <a:rPr lang="en-US" sz="2000" dirty="0" smtClean="0">
                <a:latin typeface="Gotham Rounded Medium" panose="02000000000000000000" pitchFamily="50" charset="0"/>
              </a:rPr>
              <a:t>(32): </a:t>
            </a:r>
            <a:r>
              <a:rPr lang="en-US" sz="2000" dirty="0" smtClean="0">
                <a:latin typeface="Gotham Rounded Medium" panose="02000000000000000000" pitchFamily="50" charset="0"/>
              </a:rPr>
              <a:t>12.0</a:t>
            </a:r>
          </a:p>
          <a:p>
            <a:pPr marL="914400"/>
            <a:r>
              <a:rPr lang="en-US" sz="2000" dirty="0" smtClean="0">
                <a:latin typeface="Gotham Rounded Medium" panose="02000000000000000000" pitchFamily="50" charset="0"/>
              </a:rPr>
              <a:t>Applications Not Receiving Awards (</a:t>
            </a:r>
            <a:r>
              <a:rPr lang="en-US" sz="2000" dirty="0" smtClean="0">
                <a:latin typeface="Gotham Rounded Medium" panose="02000000000000000000" pitchFamily="50" charset="0"/>
              </a:rPr>
              <a:t>18): 11.3</a:t>
            </a:r>
          </a:p>
          <a:p>
            <a:pPr marL="914400"/>
            <a:endParaRPr lang="en-US" dirty="0">
              <a:solidFill>
                <a:srgbClr val="FF0000"/>
              </a:solidFill>
              <a:latin typeface="Gotham Rounded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22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>
                <a:latin typeface="Gotham Rounded Medium" panose="02000000000000000000" pitchFamily="50" charset="0"/>
              </a:rPr>
              <a:t>Category 13</a:t>
            </a:r>
            <a:br>
              <a:rPr lang="en-US" sz="2800" dirty="0" smtClean="0">
                <a:latin typeface="Gotham Rounded Medium" panose="02000000000000000000" pitchFamily="50" charset="0"/>
              </a:rPr>
            </a:br>
            <a:r>
              <a:rPr lang="en-US" sz="2800" dirty="0" smtClean="0">
                <a:latin typeface="Gotham Rounded Medium" panose="02000000000000000000" pitchFamily="50" charset="0"/>
              </a:rPr>
              <a:t>Credit Usage</a:t>
            </a:r>
            <a:endParaRPr lang="en-US" dirty="0">
              <a:latin typeface="Gotham Rounded Medium" panose="020000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544" y="1394692"/>
            <a:ext cx="7837055" cy="476057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Gotham Rounded Medium" panose="02000000000000000000" pitchFamily="50" charset="0"/>
              </a:rPr>
              <a:t>Points Available: Up to 30 </a:t>
            </a: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Applications Receiving Points: 50 (98%)</a:t>
            </a:r>
          </a:p>
          <a:p>
            <a:endParaRPr lang="en-US" sz="2400" dirty="0" smtClean="0">
              <a:latin typeface="Gotham Rounded Medium" panose="02000000000000000000" pitchFamily="50" charset="0"/>
            </a:endParaRP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Average Score</a:t>
            </a:r>
          </a:p>
          <a:p>
            <a:pPr marL="914400"/>
            <a:r>
              <a:rPr lang="en-US" sz="2000" dirty="0" smtClean="0">
                <a:latin typeface="Gotham Rounded Medium" panose="02000000000000000000" pitchFamily="50" charset="0"/>
              </a:rPr>
              <a:t>All Applications(51): 24.1</a:t>
            </a:r>
          </a:p>
          <a:p>
            <a:pPr marL="914400"/>
            <a:r>
              <a:rPr lang="en-US" sz="1500" dirty="0">
                <a:latin typeface="Gotham Rounded Medium" panose="02000000000000000000" pitchFamily="50" charset="0"/>
              </a:rPr>
              <a:t>Applications-Receiving </a:t>
            </a:r>
            <a:r>
              <a:rPr lang="en-US" sz="1500" dirty="0" smtClean="0">
                <a:latin typeface="Gotham Rounded Medium" panose="02000000000000000000" pitchFamily="50" charset="0"/>
              </a:rPr>
              <a:t>Points(50): 24.5</a:t>
            </a:r>
            <a:endParaRPr lang="en-US" sz="2000" dirty="0" smtClean="0">
              <a:latin typeface="Gotham Rounded Medium" panose="02000000000000000000" pitchFamily="50" charset="0"/>
            </a:endParaRPr>
          </a:p>
          <a:p>
            <a:pPr marL="914400"/>
            <a:r>
              <a:rPr lang="en-US" sz="2100" dirty="0">
                <a:latin typeface="Gotham Rounded Medium" panose="02000000000000000000" pitchFamily="50" charset="0"/>
              </a:rPr>
              <a:t>Applications Receiving Awards </a:t>
            </a:r>
            <a:r>
              <a:rPr lang="en-US" sz="2100" dirty="0" smtClean="0">
                <a:latin typeface="Gotham Rounded Medium" panose="02000000000000000000" pitchFamily="50" charset="0"/>
              </a:rPr>
              <a:t>(32): 24.6</a:t>
            </a:r>
            <a:endParaRPr lang="en-US" sz="2100" dirty="0">
              <a:latin typeface="Gotham Rounded Medium" panose="02000000000000000000" pitchFamily="50" charset="0"/>
            </a:endParaRPr>
          </a:p>
          <a:p>
            <a:pPr marL="914400"/>
            <a:r>
              <a:rPr lang="en-US" sz="1500" dirty="0">
                <a:latin typeface="Gotham Rounded Medium" panose="02000000000000000000" pitchFamily="50" charset="0"/>
              </a:rPr>
              <a:t>Applications Receiving Awards-Receiving Points </a:t>
            </a:r>
            <a:r>
              <a:rPr lang="en-US" sz="1500" dirty="0" smtClean="0">
                <a:latin typeface="Gotham Rounded Medium" panose="02000000000000000000" pitchFamily="50" charset="0"/>
              </a:rPr>
              <a:t>(</a:t>
            </a:r>
            <a:r>
              <a:rPr lang="en-US" sz="1500" dirty="0" smtClean="0">
                <a:latin typeface="Gotham Rounded Medium" panose="02000000000000000000" pitchFamily="50" charset="0"/>
              </a:rPr>
              <a:t>31</a:t>
            </a:r>
            <a:r>
              <a:rPr lang="en-US" sz="1500" dirty="0" smtClean="0">
                <a:latin typeface="Gotham Rounded Medium" panose="02000000000000000000" pitchFamily="50" charset="0"/>
              </a:rPr>
              <a:t>): 25.4</a:t>
            </a:r>
            <a:endParaRPr lang="en-US" sz="1500" dirty="0">
              <a:latin typeface="Gotham Rounded Medium" panose="02000000000000000000" pitchFamily="50" charset="0"/>
            </a:endParaRPr>
          </a:p>
          <a:p>
            <a:pPr marL="914400"/>
            <a:r>
              <a:rPr lang="en-US" sz="2000" dirty="0" smtClean="0">
                <a:latin typeface="Gotham Rounded Medium" panose="02000000000000000000" pitchFamily="50" charset="0"/>
              </a:rPr>
              <a:t>Applications Not Receiving Awards </a:t>
            </a:r>
            <a:r>
              <a:rPr lang="en-US" sz="2000" dirty="0" smtClean="0">
                <a:latin typeface="Gotham Rounded Medium" panose="02000000000000000000" pitchFamily="50" charset="0"/>
              </a:rPr>
              <a:t>(18): 22.7</a:t>
            </a:r>
            <a:endParaRPr lang="en-US" sz="2000" dirty="0" smtClean="0">
              <a:latin typeface="Gotham Rounded Medium" panose="02000000000000000000" pitchFamily="50" charset="0"/>
            </a:endParaRPr>
          </a:p>
          <a:p>
            <a:pPr marL="914400"/>
            <a:r>
              <a:rPr lang="en-US" sz="1600" dirty="0">
                <a:latin typeface="Gotham Rounded Medium" panose="02000000000000000000" pitchFamily="50" charset="0"/>
              </a:rPr>
              <a:t>Applications Not Receiving Awards-Receiving Points </a:t>
            </a:r>
            <a:r>
              <a:rPr lang="en-US" sz="1600" dirty="0" smtClean="0">
                <a:latin typeface="Gotham Rounded Medium" panose="02000000000000000000" pitchFamily="50" charset="0"/>
              </a:rPr>
              <a:t>(</a:t>
            </a:r>
            <a:r>
              <a:rPr lang="en-US" sz="1600" dirty="0" smtClean="0">
                <a:latin typeface="Gotham Rounded Medium" panose="02000000000000000000" pitchFamily="50" charset="0"/>
              </a:rPr>
              <a:t>18): 22.7</a:t>
            </a:r>
            <a:endParaRPr lang="en-US" sz="1600" dirty="0">
              <a:latin typeface="Gotham Rounded Medium" panose="02000000000000000000" pitchFamily="50" charset="0"/>
            </a:endParaRPr>
          </a:p>
          <a:p>
            <a:pPr indent="0">
              <a:buNone/>
            </a:pPr>
            <a:endParaRPr lang="en-US" sz="2000" dirty="0" smtClean="0">
              <a:latin typeface="Gotham Rounded Medium" panose="02000000000000000000" pitchFamily="50" charset="0"/>
            </a:endParaRP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Applications receiving points in Category 7 were </a:t>
            </a:r>
            <a:r>
              <a:rPr lang="en-US" sz="2400" dirty="0">
                <a:latin typeface="Gotham Rounded Medium" panose="02000000000000000000" pitchFamily="50" charset="0"/>
              </a:rPr>
              <a:t>not allowed to score points in this category</a:t>
            </a:r>
          </a:p>
          <a:p>
            <a:pPr marL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57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Gotham Rounded Medium" panose="02000000000000000000" pitchFamily="50" charset="0"/>
              </a:rPr>
              <a:t>2018 Sources of Available Credit</a:t>
            </a:r>
            <a:endParaRPr lang="en-US" sz="2800" dirty="0">
              <a:latin typeface="Gotham Rounded Medium" panose="020000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>
                <a:latin typeface="Gotham Rounded Medium" panose="02000000000000000000" pitchFamily="50" charset="0"/>
              </a:rPr>
              <a:t>Approximately </a:t>
            </a:r>
            <a:r>
              <a:rPr lang="en-US" sz="3200" dirty="0" smtClean="0">
                <a:latin typeface="Gotham Rounded Medium" panose="02000000000000000000" pitchFamily="50" charset="0"/>
              </a:rPr>
              <a:t>$15.77 </a:t>
            </a:r>
            <a:r>
              <a:rPr lang="en-US" sz="3200" dirty="0">
                <a:latin typeface="Gotham Rounded Medium" panose="02000000000000000000" pitchFamily="50" charset="0"/>
              </a:rPr>
              <a:t>million of competitive credit was available in the 2018 LIHTC cycle</a:t>
            </a:r>
          </a:p>
          <a:p>
            <a:pPr marL="914400"/>
            <a:r>
              <a:rPr lang="en-US" sz="2400" dirty="0">
                <a:latin typeface="Gotham Rounded Medium" panose="02000000000000000000" pitchFamily="50" charset="0"/>
              </a:rPr>
              <a:t>Through the competitive scoring process, WHEDA incents developers to maximize financial participation and credit usage points.  This creates a condition where developments request less LIHTC than they would be entitled to by the eligible basis calculation.  The amount of LIHTC leverage created through this mechanism was an additional </a:t>
            </a:r>
            <a:r>
              <a:rPr lang="en-US" sz="2400" dirty="0" smtClean="0">
                <a:latin typeface="Gotham Rounded Medium" panose="02000000000000000000" pitchFamily="50" charset="0"/>
              </a:rPr>
              <a:t>$1,953,247 </a:t>
            </a:r>
            <a:r>
              <a:rPr lang="en-US" sz="2400" dirty="0">
                <a:latin typeface="Gotham Rounded Medium" panose="02000000000000000000" pitchFamily="50" charset="0"/>
              </a:rPr>
              <a:t>or </a:t>
            </a:r>
            <a:r>
              <a:rPr lang="en-US" sz="2400" dirty="0" smtClean="0">
                <a:latin typeface="Gotham Rounded Medium" panose="02000000000000000000" pitchFamily="50" charset="0"/>
              </a:rPr>
              <a:t>13%.</a:t>
            </a:r>
            <a:endParaRPr lang="en-US" sz="2400" dirty="0">
              <a:latin typeface="Gotham Rounded Medium" panose="02000000000000000000" pitchFamily="50" charset="0"/>
            </a:endParaRPr>
          </a:p>
          <a:p>
            <a:pPr indent="0">
              <a:buNone/>
            </a:pPr>
            <a:r>
              <a:rPr lang="en-US" sz="2000" dirty="0">
                <a:latin typeface="Gotham Rounded Medium" panose="02000000000000000000" pitchFamily="50" charset="0"/>
              </a:rPr>
              <a:t>	Note: </a:t>
            </a:r>
            <a:r>
              <a:rPr lang="en-US" sz="2000" dirty="0" smtClean="0">
                <a:latin typeface="Gotham Rounded Medium" panose="02000000000000000000" pitchFamily="50" charset="0"/>
              </a:rPr>
              <a:t>	Additional </a:t>
            </a:r>
            <a:r>
              <a:rPr lang="en-US" sz="2000" dirty="0">
                <a:latin typeface="Gotham Rounded Medium" panose="02000000000000000000" pitchFamily="50" charset="0"/>
              </a:rPr>
              <a:t>Credit Applications were excluded from 	</a:t>
            </a:r>
            <a:r>
              <a:rPr lang="en-US" sz="2000" dirty="0" smtClean="0">
                <a:latin typeface="Gotham Rounded Medium" panose="02000000000000000000" pitchFamily="50" charset="0"/>
              </a:rPr>
              <a:t>	this leverage </a:t>
            </a:r>
            <a:r>
              <a:rPr lang="en-US" sz="2000" dirty="0">
                <a:latin typeface="Gotham Rounded Medium" panose="02000000000000000000" pitchFamily="50" charset="0"/>
              </a:rPr>
              <a:t>calculation.</a:t>
            </a:r>
            <a:endParaRPr lang="en-US" sz="2000" dirty="0">
              <a:solidFill>
                <a:srgbClr val="FF0000"/>
              </a:solidFill>
              <a:latin typeface="Gotham Rounded Medium" panose="02000000000000000000" pitchFamily="50" charset="0"/>
            </a:endParaRPr>
          </a:p>
          <a:p>
            <a:r>
              <a:rPr lang="en-US" sz="3200" dirty="0">
                <a:latin typeface="Gotham Rounded Medium" panose="02000000000000000000" pitchFamily="50" charset="0"/>
              </a:rPr>
              <a:t>Sources:</a:t>
            </a:r>
          </a:p>
          <a:p>
            <a:pPr marL="914400"/>
            <a:r>
              <a:rPr lang="en-US" sz="2400" dirty="0">
                <a:latin typeface="Gotham Rounded Medium" panose="02000000000000000000" pitchFamily="50" charset="0"/>
              </a:rPr>
              <a:t>Annual Per-Capita Allocation	</a:t>
            </a:r>
            <a:r>
              <a:rPr lang="en-US" sz="2400" dirty="0" smtClean="0">
                <a:latin typeface="Gotham Rounded Medium" panose="02000000000000000000" pitchFamily="50" charset="0"/>
              </a:rPr>
              <a:t>$15,647,804</a:t>
            </a:r>
            <a:endParaRPr lang="en-US" sz="2400" dirty="0">
              <a:latin typeface="Gotham Rounded Medium" panose="02000000000000000000" pitchFamily="50" charset="0"/>
            </a:endParaRPr>
          </a:p>
          <a:p>
            <a:pPr marL="914400"/>
            <a:r>
              <a:rPr lang="en-US" sz="2400" dirty="0">
                <a:latin typeface="Gotham Rounded Medium" panose="02000000000000000000" pitchFamily="50" charset="0"/>
              </a:rPr>
              <a:t>Unused 2017 Credits		</a:t>
            </a:r>
            <a:r>
              <a:rPr lang="en-US" sz="2400" dirty="0" smtClean="0">
                <a:latin typeface="Gotham Rounded Medium" panose="02000000000000000000" pitchFamily="50" charset="0"/>
              </a:rPr>
              <a:t>	$86,270</a:t>
            </a:r>
          </a:p>
          <a:p>
            <a:pPr marL="914400"/>
            <a:r>
              <a:rPr lang="en-US" sz="2400" dirty="0" smtClean="0">
                <a:latin typeface="Gotham Rounded Medium" panose="02000000000000000000" pitchFamily="50" charset="0"/>
              </a:rPr>
              <a:t>Returned Credits			$43,844</a:t>
            </a:r>
            <a:endParaRPr lang="en-US" sz="2400" dirty="0">
              <a:latin typeface="Gotham Rounded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02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545" y="263381"/>
            <a:ext cx="8031788" cy="1011237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Gotham Rounded Medium" panose="02000000000000000000" pitchFamily="50" charset="0"/>
              </a:rPr>
              <a:t>Category 14</a:t>
            </a:r>
            <a:br>
              <a:rPr lang="en-US" sz="2800" dirty="0" smtClean="0">
                <a:latin typeface="Gotham Rounded Medium" panose="02000000000000000000" pitchFamily="50" charset="0"/>
              </a:rPr>
            </a:br>
            <a:r>
              <a:rPr lang="en-US" sz="2800" dirty="0" smtClean="0">
                <a:latin typeface="Gotham Rounded Medium" panose="02000000000000000000" pitchFamily="50" charset="0"/>
              </a:rPr>
              <a:t>Opportunity Zones</a:t>
            </a:r>
            <a:endParaRPr lang="en-US" sz="2800" dirty="0">
              <a:latin typeface="Gotham Rounded Medium" panose="020000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544" y="1394692"/>
            <a:ext cx="7896323" cy="476057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Gotham Rounded Medium" panose="02000000000000000000" pitchFamily="50" charset="0"/>
              </a:rPr>
              <a:t>Points Available: Up to 25</a:t>
            </a: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Applications Receiving Points: 51 (100%)</a:t>
            </a:r>
          </a:p>
          <a:p>
            <a:endParaRPr lang="en-US" sz="2400" dirty="0" smtClean="0">
              <a:latin typeface="Gotham Rounded Medium" panose="02000000000000000000" pitchFamily="50" charset="0"/>
            </a:endParaRPr>
          </a:p>
          <a:p>
            <a:r>
              <a:rPr lang="en-US" sz="2400" dirty="0" smtClean="0">
                <a:latin typeface="Gotham Rounded Medium" panose="02000000000000000000" pitchFamily="50" charset="0"/>
              </a:rPr>
              <a:t>Average Score</a:t>
            </a:r>
          </a:p>
          <a:p>
            <a:pPr marL="914400"/>
            <a:r>
              <a:rPr lang="en-US" sz="2000" dirty="0" smtClean="0">
                <a:latin typeface="Gotham Rounded Medium" panose="02000000000000000000" pitchFamily="50" charset="0"/>
              </a:rPr>
              <a:t>All Applications(51): 15.5</a:t>
            </a:r>
          </a:p>
          <a:p>
            <a:pPr marL="914400"/>
            <a:r>
              <a:rPr lang="en-US" sz="2000" dirty="0">
                <a:latin typeface="Gotham Rounded Medium" panose="02000000000000000000" pitchFamily="50" charset="0"/>
              </a:rPr>
              <a:t>Applications Receiving Awards </a:t>
            </a:r>
            <a:r>
              <a:rPr lang="en-US" sz="2000" dirty="0" smtClean="0">
                <a:latin typeface="Gotham Rounded Medium" panose="02000000000000000000" pitchFamily="50" charset="0"/>
              </a:rPr>
              <a:t>(32): 15.7</a:t>
            </a:r>
            <a:endParaRPr lang="en-US" sz="2000" dirty="0">
              <a:latin typeface="Gotham Rounded Medium" panose="02000000000000000000" pitchFamily="50" charset="0"/>
            </a:endParaRPr>
          </a:p>
          <a:p>
            <a:pPr marL="914400"/>
            <a:r>
              <a:rPr lang="en-US" sz="2000" dirty="0" smtClean="0">
                <a:latin typeface="Gotham Rounded Medium" panose="02000000000000000000" pitchFamily="50" charset="0"/>
              </a:rPr>
              <a:t>Applications Not Receiving Awards (</a:t>
            </a:r>
            <a:r>
              <a:rPr lang="en-US" sz="2000" dirty="0" smtClean="0">
                <a:latin typeface="Gotham Rounded Medium" panose="02000000000000000000" pitchFamily="50" charset="0"/>
              </a:rPr>
              <a:t>18): 14.8</a:t>
            </a:r>
          </a:p>
          <a:p>
            <a:pPr marL="914400"/>
            <a:endParaRPr lang="en-US" sz="2000" dirty="0" smtClean="0">
              <a:solidFill>
                <a:srgbClr val="FF0000"/>
              </a:solidFill>
              <a:latin typeface="Gotham Rounded Medium" panose="02000000000000000000" pitchFamily="50" charset="0"/>
            </a:endParaRPr>
          </a:p>
          <a:p>
            <a:pPr marL="914400"/>
            <a:endParaRPr lang="en-US" sz="2000" dirty="0" smtClean="0">
              <a:latin typeface="Gotham Rounded Medium" panose="02000000000000000000" pitchFamily="50" charset="0"/>
            </a:endParaRPr>
          </a:p>
          <a:p>
            <a:pPr marL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05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otham Rounded Medium" panose="02000000000000000000" pitchFamily="50" charset="0"/>
              </a:rPr>
              <a:t>Additional Information	</a:t>
            </a:r>
            <a:endParaRPr lang="en-US" dirty="0">
              <a:latin typeface="Gotham Rounded Medium" panose="020000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Gotham Rounded Medium" panose="02000000000000000000" pitchFamily="50" charset="0"/>
              </a:rPr>
              <a:t>A detailed list of 2018 Low Income Housing Tax Credit applications and awards can be found on www.wheda.com</a:t>
            </a:r>
            <a:endParaRPr lang="en-US" dirty="0">
              <a:latin typeface="Gotham Rounded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18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67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otham Rounded Medium" panose="02000000000000000000" pitchFamily="50" charset="0"/>
              </a:rPr>
              <a:t>2018 LIHTC Applications</a:t>
            </a:r>
            <a:endParaRPr lang="en-US" dirty="0">
              <a:latin typeface="Gotham Rounded Medium" panose="020000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Gotham Rounded Medium" panose="02000000000000000000" pitchFamily="50" charset="0"/>
              </a:rPr>
              <a:t>51 applications in total, including 9 for additional credit, were submitted for developments in </a:t>
            </a:r>
            <a:r>
              <a:rPr lang="en-US" sz="2400" dirty="0">
                <a:latin typeface="Gotham Rounded Medium" panose="02000000000000000000" pitchFamily="50" charset="0"/>
              </a:rPr>
              <a:t>40</a:t>
            </a:r>
            <a:r>
              <a:rPr lang="en-US" sz="2400" dirty="0" smtClean="0">
                <a:latin typeface="Gotham Rounded Medium" panose="02000000000000000000" pitchFamily="50" charset="0"/>
              </a:rPr>
              <a:t> Wisconsin communities, including:</a:t>
            </a:r>
            <a:endParaRPr lang="en-US" dirty="0" smtClean="0">
              <a:latin typeface="Gotham Rounded Medium" panose="02000000000000000000" pitchFamily="50" charset="0"/>
            </a:endParaRPr>
          </a:p>
          <a:p>
            <a:pPr marL="627062" indent="0">
              <a:buNone/>
            </a:pPr>
            <a:endParaRPr lang="en-US" sz="2000" dirty="0" smtClean="0">
              <a:latin typeface="Gotham Rounded Medium" panose="02000000000000000000" pitchFamily="50" charset="0"/>
            </a:endParaRPr>
          </a:p>
          <a:p>
            <a:pPr marL="914400" indent="-287338"/>
            <a:r>
              <a:rPr lang="en-US" sz="2000" dirty="0" smtClean="0">
                <a:latin typeface="Gotham Rounded Medium" panose="02000000000000000000" pitchFamily="50" charset="0"/>
              </a:rPr>
              <a:t>Milwaukee (8), </a:t>
            </a:r>
            <a:r>
              <a:rPr lang="en-US" sz="1600" dirty="0" smtClean="0">
                <a:latin typeface="Gotham Rounded Medium" panose="02000000000000000000" pitchFamily="50" charset="0"/>
              </a:rPr>
              <a:t>includes 2 additional credit</a:t>
            </a:r>
          </a:p>
          <a:p>
            <a:pPr marL="914400" indent="-287338"/>
            <a:r>
              <a:rPr lang="en-US" sz="2000" dirty="0" smtClean="0">
                <a:latin typeface="Gotham Rounded Medium" panose="02000000000000000000" pitchFamily="50" charset="0"/>
              </a:rPr>
              <a:t>Madison (6), </a:t>
            </a:r>
            <a:r>
              <a:rPr lang="en-US" sz="1600" dirty="0">
                <a:latin typeface="Gotham Rounded Medium" panose="02000000000000000000" pitchFamily="50" charset="0"/>
              </a:rPr>
              <a:t>includes 2 additional </a:t>
            </a:r>
            <a:r>
              <a:rPr lang="en-US" sz="1600" dirty="0" smtClean="0">
                <a:latin typeface="Gotham Rounded Medium" panose="02000000000000000000" pitchFamily="50" charset="0"/>
              </a:rPr>
              <a:t>credit</a:t>
            </a:r>
          </a:p>
          <a:p>
            <a:pPr marL="914400" indent="-287338"/>
            <a:r>
              <a:rPr lang="en-US" sz="2000" dirty="0" smtClean="0">
                <a:latin typeface="Gotham Rounded Medium" panose="02000000000000000000" pitchFamily="50" charset="0"/>
              </a:rPr>
              <a:t>River Falls (3)</a:t>
            </a:r>
          </a:p>
          <a:p>
            <a:pPr marL="914400" indent="-287338"/>
            <a:r>
              <a:rPr lang="en-US" sz="2000" dirty="0" smtClean="0">
                <a:latin typeface="Gotham Rounded Medium" panose="02000000000000000000" pitchFamily="50" charset="0"/>
              </a:rPr>
              <a:t>Green Bay (2) and Wisconsin Rapids (2)</a:t>
            </a:r>
          </a:p>
          <a:p>
            <a:pPr marL="914400" indent="-287338"/>
            <a:endParaRPr lang="en-US" sz="2000" dirty="0">
              <a:latin typeface="Gotham Rounded Medium" panose="02000000000000000000" pitchFamily="50" charset="0"/>
            </a:endParaRPr>
          </a:p>
          <a:p>
            <a:pPr marL="627062" indent="0">
              <a:buNone/>
            </a:pPr>
            <a:r>
              <a:rPr lang="en-US" sz="1600" dirty="0" smtClean="0">
                <a:latin typeface="Gotham Rounded Medium" panose="02000000000000000000" pitchFamily="50" charset="0"/>
              </a:rPr>
              <a:t>Note: WHEDA received 3 scattered site applications that served eight distinct municipalities.</a:t>
            </a:r>
          </a:p>
          <a:p>
            <a:pPr lvl="1"/>
            <a:endParaRPr lang="en-US" dirty="0" smtClean="0">
              <a:latin typeface="Gotham Rounded Medium" panose="02000000000000000000" pitchFamily="50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72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otham Rounded Medium" panose="02000000000000000000" pitchFamily="50" charset="0"/>
              </a:rPr>
              <a:t>2018 LIHTC Awards</a:t>
            </a:r>
            <a:endParaRPr lang="en-US" dirty="0">
              <a:latin typeface="Gotham Rounded Medium" panose="020000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Gotham Rounded Medium" panose="02000000000000000000" pitchFamily="50" charset="0"/>
              </a:rPr>
              <a:t>During the competitive 9% 2018 </a:t>
            </a:r>
            <a:r>
              <a:rPr lang="en-US" sz="2400" dirty="0">
                <a:latin typeface="Gotham Rounded Medium" panose="02000000000000000000" pitchFamily="50" charset="0"/>
              </a:rPr>
              <a:t>c</a:t>
            </a:r>
            <a:r>
              <a:rPr lang="en-US" sz="2400" dirty="0" smtClean="0">
                <a:latin typeface="Gotham Rounded Medium" panose="02000000000000000000" pitchFamily="50" charset="0"/>
              </a:rPr>
              <a:t>ycle, LIHTC awards were made to properties in 23 Wisconsin communities, including Milwaukee (5), and Madison (6)</a:t>
            </a:r>
          </a:p>
          <a:p>
            <a:r>
              <a:rPr lang="en-US" sz="2400" dirty="0">
                <a:latin typeface="Gotham Rounded Medium" panose="02000000000000000000" pitchFamily="50" charset="0"/>
              </a:rPr>
              <a:t>The </a:t>
            </a:r>
            <a:r>
              <a:rPr lang="en-US" sz="2400" dirty="0" smtClean="0">
                <a:latin typeface="Gotham Rounded Medium" panose="02000000000000000000" pitchFamily="50" charset="0"/>
              </a:rPr>
              <a:t>32 </a:t>
            </a:r>
            <a:r>
              <a:rPr lang="en-US" sz="2400" dirty="0">
                <a:latin typeface="Gotham Rounded Medium" panose="02000000000000000000" pitchFamily="50" charset="0"/>
              </a:rPr>
              <a:t>LIHTC awards will assist in the development or rehabilitation of </a:t>
            </a:r>
            <a:r>
              <a:rPr lang="en-US" sz="2400" dirty="0" smtClean="0">
                <a:latin typeface="Gotham Rounded Medium" panose="02000000000000000000" pitchFamily="50" charset="0"/>
              </a:rPr>
              <a:t>1,766 residential </a:t>
            </a:r>
            <a:r>
              <a:rPr lang="en-US" sz="2400" dirty="0">
                <a:latin typeface="Gotham Rounded Medium" panose="02000000000000000000" pitchFamily="50" charset="0"/>
              </a:rPr>
              <a:t>units – including </a:t>
            </a:r>
            <a:r>
              <a:rPr lang="en-US" sz="2400" dirty="0" smtClean="0">
                <a:latin typeface="Gotham Rounded Medium" panose="02000000000000000000" pitchFamily="50" charset="0"/>
              </a:rPr>
              <a:t>1,583 affordable units</a:t>
            </a:r>
            <a:endParaRPr lang="en-US" sz="2400" dirty="0">
              <a:latin typeface="Gotham Rounded Medium" panose="02000000000000000000" pitchFamily="50" charset="0"/>
            </a:endParaRPr>
          </a:p>
          <a:p>
            <a:r>
              <a:rPr lang="en-US" sz="2400" dirty="0">
                <a:latin typeface="Gotham Rounded Medium" panose="02000000000000000000" pitchFamily="50" charset="0"/>
              </a:rPr>
              <a:t>The </a:t>
            </a:r>
            <a:r>
              <a:rPr lang="en-US" sz="2400" dirty="0" smtClean="0">
                <a:latin typeface="Gotham Rounded Medium" panose="02000000000000000000" pitchFamily="50" charset="0"/>
              </a:rPr>
              <a:t>32 projects </a:t>
            </a:r>
            <a:r>
              <a:rPr lang="en-US" sz="2400" dirty="0">
                <a:latin typeface="Gotham Rounded Medium" panose="02000000000000000000" pitchFamily="50" charset="0"/>
              </a:rPr>
              <a:t>represent more than </a:t>
            </a:r>
            <a:r>
              <a:rPr lang="en-US" sz="2400" dirty="0" smtClean="0">
                <a:latin typeface="Gotham Rounded Medium" panose="02000000000000000000" pitchFamily="50" charset="0"/>
              </a:rPr>
              <a:t>$322 </a:t>
            </a:r>
            <a:r>
              <a:rPr lang="en-US" sz="2400" dirty="0">
                <a:latin typeface="Gotham Rounded Medium" panose="02000000000000000000" pitchFamily="50" charset="0"/>
              </a:rPr>
              <a:t>million of construction, rehabilitation and related soft </a:t>
            </a:r>
            <a:r>
              <a:rPr lang="en-US" sz="2400" dirty="0" smtClean="0">
                <a:latin typeface="Gotham Rounded Medium" panose="02000000000000000000" pitchFamily="50" charset="0"/>
              </a:rPr>
              <a:t>costs</a:t>
            </a:r>
          </a:p>
          <a:p>
            <a:pPr lvl="1"/>
            <a:endParaRPr lang="en-US" dirty="0" smtClean="0">
              <a:latin typeface="Gotham Rounded Medium" panose="02000000000000000000" pitchFamily="50" charset="0"/>
            </a:endParaRPr>
          </a:p>
          <a:p>
            <a:pPr marL="0" indent="0">
              <a:buNone/>
            </a:pPr>
            <a:endParaRPr lang="en-US" dirty="0" smtClean="0">
              <a:latin typeface="Gotham Rounded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1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otham Rounded Medium" panose="02000000000000000000" pitchFamily="50" charset="0"/>
              </a:rPr>
              <a:t>2018 Applications &amp; Awards</a:t>
            </a:r>
            <a:endParaRPr lang="en-US" dirty="0">
              <a:latin typeface="Gotham Rounded Medium" panose="02000000000000000000" pitchFamily="50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845423"/>
              </p:ext>
            </p:extLst>
          </p:nvPr>
        </p:nvGraphicFramePr>
        <p:xfrm>
          <a:off x="646545" y="1397000"/>
          <a:ext cx="7672863" cy="336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922"/>
                <a:gridCol w="1397000"/>
                <a:gridCol w="795866"/>
                <a:gridCol w="1401454"/>
                <a:gridCol w="952280"/>
                <a:gridCol w="1605341"/>
              </a:tblGrid>
              <a:tr h="508000"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Set-Aside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Credit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Available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Appl.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Credit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Requested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Awards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Credit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Awarded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General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$6,977,584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23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$16,008,879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13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$7,789,761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Preservation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$2,791,033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11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$5,577,716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7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$2,881,126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Nonprofit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$1,395,516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5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$1,887,737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4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$1,848,543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Rural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$1,395,516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9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$2,872,471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6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$1,813,488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Supportive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$1,395,516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  <a:ea typeface="+mn-ea"/>
                          <a:cs typeface="+mn-cs"/>
                        </a:rPr>
                        <a:t>3</a:t>
                      </a:r>
                      <a:endParaRPr lang="en-US" sz="1400" kern="12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  <a:ea typeface="+mn-ea"/>
                          <a:cs typeface="+mn-cs"/>
                        </a:rPr>
                        <a:t>$1,739,966</a:t>
                      </a:r>
                      <a:endParaRPr lang="en-US" sz="1400" kern="12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2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$1,376,966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Total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$13,955,165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  <a:ea typeface="+mn-ea"/>
                          <a:cs typeface="+mn-cs"/>
                        </a:rPr>
                        <a:t>51</a:t>
                      </a:r>
                      <a:endParaRPr lang="en-US" sz="1400" kern="12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  <a:ea typeface="+mn-ea"/>
                          <a:cs typeface="+mn-cs"/>
                        </a:rPr>
                        <a:t>$28,140,769</a:t>
                      </a:r>
                      <a:endParaRPr lang="en-US" sz="1400" kern="12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32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$15,258,884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3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otham Rounded Medium" panose="02000000000000000000" pitchFamily="50" charset="0"/>
              </a:rPr>
              <a:t>Average 2018 LIHTC Requests &amp; Awards</a:t>
            </a:r>
            <a:endParaRPr lang="en-US" dirty="0">
              <a:latin typeface="Gotham Rounded Medium" panose="02000000000000000000" pitchFamily="50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103440"/>
              </p:ext>
            </p:extLst>
          </p:nvPr>
        </p:nvGraphicFramePr>
        <p:xfrm>
          <a:off x="914399" y="1397000"/>
          <a:ext cx="7175157" cy="40317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5474"/>
                <a:gridCol w="1116538"/>
                <a:gridCol w="1434811"/>
                <a:gridCol w="1444167"/>
                <a:gridCol w="1444167"/>
              </a:tblGrid>
              <a:tr h="528129"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  <a:p>
                      <a:endParaRPr lang="en-US" sz="1400" dirty="0" smtClean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Average Credit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Request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Average Credit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Award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/>
                </a:tc>
              </a:tr>
              <a:tr h="38660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Set-Aside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Total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Per- LI Unit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Total 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Per- LI Unit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777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General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$868,048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$15,067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$826,776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$14,852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777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Preservation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$473,760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$7,592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$411,589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$9,572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777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Nonprofit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$582,350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$9,147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$582,684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$9,152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777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Rural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$538,821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$15,394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$561,630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$16,358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812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Supportive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$597,989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$15,075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$688,483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$14,051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777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Total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$681,989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$12,394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$630,501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$12,673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5692348"/>
            <a:ext cx="7611762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1250" dirty="0">
                <a:solidFill>
                  <a:srgbClr val="808184"/>
                </a:solidFill>
                <a:latin typeface="Gotham Rounded Medium" panose="02000000000000000000" pitchFamily="50" charset="0"/>
              </a:rPr>
              <a:t>Note: 	 </a:t>
            </a:r>
            <a:r>
              <a:rPr lang="en-US" sz="1250" dirty="0" smtClean="0">
                <a:solidFill>
                  <a:srgbClr val="808184"/>
                </a:solidFill>
                <a:latin typeface="Gotham Rounded Medium" panose="02000000000000000000" pitchFamily="50" charset="0"/>
              </a:rPr>
              <a:t>                 Additional </a:t>
            </a:r>
            <a:r>
              <a:rPr lang="en-US" sz="1250" dirty="0">
                <a:solidFill>
                  <a:srgbClr val="808184"/>
                </a:solidFill>
                <a:latin typeface="Gotham Rounded Medium" panose="02000000000000000000" pitchFamily="50" charset="0"/>
              </a:rPr>
              <a:t>Credit Applications were excluded from </a:t>
            </a:r>
            <a:r>
              <a:rPr lang="en-US" sz="1250" dirty="0" smtClean="0">
                <a:solidFill>
                  <a:srgbClr val="808184"/>
                </a:solidFill>
                <a:latin typeface="Gotham Rounded Medium" panose="02000000000000000000" pitchFamily="50" charset="0"/>
              </a:rPr>
              <a:t>these calculations.</a:t>
            </a:r>
            <a:endParaRPr lang="en-US" sz="1250" dirty="0">
              <a:solidFill>
                <a:srgbClr val="808184"/>
              </a:solidFill>
              <a:latin typeface="Gotham Rounded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6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otham Rounded Medium" panose="02000000000000000000" pitchFamily="50" charset="0"/>
              </a:rPr>
              <a:t>Household Type - 2018</a:t>
            </a:r>
            <a:endParaRPr lang="en-US" dirty="0">
              <a:latin typeface="Gotham Rounded Medium" panose="02000000000000000000" pitchFamily="50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062218"/>
              </p:ext>
            </p:extLst>
          </p:nvPr>
        </p:nvGraphicFramePr>
        <p:xfrm>
          <a:off x="584201" y="1397000"/>
          <a:ext cx="8114322" cy="297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3866"/>
                <a:gridCol w="914400"/>
                <a:gridCol w="1134533"/>
                <a:gridCol w="1221154"/>
                <a:gridCol w="1022513"/>
                <a:gridCol w="1277487"/>
                <a:gridCol w="1240369"/>
              </a:tblGrid>
              <a:tr h="508000">
                <a:tc rowSpan="2"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  <a:p>
                      <a:endParaRPr lang="en-US" sz="1400" dirty="0" smtClean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Household</a:t>
                      </a:r>
                    </a:p>
                    <a:p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Type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Average Credit Request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Average Credit Award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/>
                </a:tc>
              </a:tr>
              <a:tr h="379307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Appl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Total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Per-LI Unit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Awards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Total 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Per-LI Unit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Family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21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$737,042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$13,832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16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$650,244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$14,078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Elderly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14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$651,767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$10,369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$483,358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$9,387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Supportive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4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$498,742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$13,571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2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$688,483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$14,051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Total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39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$681,989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$12,394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24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$630,501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$12,673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5692348"/>
            <a:ext cx="7611762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1250" dirty="0">
                <a:solidFill>
                  <a:srgbClr val="808184"/>
                </a:solidFill>
                <a:latin typeface="Gotham Rounded Medium" panose="02000000000000000000" pitchFamily="50" charset="0"/>
              </a:rPr>
              <a:t>Note: 	 </a:t>
            </a:r>
            <a:r>
              <a:rPr lang="en-US" sz="1250" dirty="0" smtClean="0">
                <a:solidFill>
                  <a:srgbClr val="808184"/>
                </a:solidFill>
                <a:latin typeface="Gotham Rounded Medium" panose="02000000000000000000" pitchFamily="50" charset="0"/>
              </a:rPr>
              <a:t>     Additional </a:t>
            </a:r>
            <a:r>
              <a:rPr lang="en-US" sz="1250" dirty="0">
                <a:solidFill>
                  <a:srgbClr val="808184"/>
                </a:solidFill>
                <a:latin typeface="Gotham Rounded Medium" panose="02000000000000000000" pitchFamily="50" charset="0"/>
              </a:rPr>
              <a:t>Credit Applications were excluded from </a:t>
            </a:r>
            <a:r>
              <a:rPr lang="en-US" sz="1250" dirty="0" smtClean="0">
                <a:solidFill>
                  <a:srgbClr val="808184"/>
                </a:solidFill>
                <a:latin typeface="Gotham Rounded Medium" panose="02000000000000000000" pitchFamily="50" charset="0"/>
              </a:rPr>
              <a:t>these calculations.</a:t>
            </a:r>
            <a:endParaRPr lang="en-US" sz="1250" dirty="0">
              <a:solidFill>
                <a:srgbClr val="808184"/>
              </a:solidFill>
              <a:latin typeface="Gotham Rounded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otham Rounded Medium" panose="02000000000000000000" pitchFamily="50" charset="0"/>
              </a:rPr>
              <a:t>Construction Type - 2018</a:t>
            </a:r>
            <a:endParaRPr lang="en-US" dirty="0">
              <a:latin typeface="Gotham Rounded Medium" panose="02000000000000000000" pitchFamily="50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12074"/>
              </p:ext>
            </p:extLst>
          </p:nvPr>
        </p:nvGraphicFramePr>
        <p:xfrm>
          <a:off x="584201" y="1397000"/>
          <a:ext cx="8145584" cy="31428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7132"/>
                <a:gridCol w="694267"/>
                <a:gridCol w="1210733"/>
                <a:gridCol w="1202267"/>
                <a:gridCol w="872067"/>
                <a:gridCol w="1277487"/>
                <a:gridCol w="1271631"/>
              </a:tblGrid>
              <a:tr h="508000">
                <a:tc rowSpan="2"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  <a:p>
                      <a:endParaRPr lang="en-US" sz="1400" dirty="0" smtClean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Construction</a:t>
                      </a:r>
                    </a:p>
                    <a:p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Type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Average Credit Request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Average Credit Award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/>
                </a:tc>
              </a:tr>
              <a:tr h="379307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rgbClr val="808184"/>
                        </a:solidFill>
                        <a:latin typeface="Gotham Rounded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Appl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Total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Per-LI Unit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Awards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Total 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Per-LI</a:t>
                      </a:r>
                      <a:r>
                        <a:rPr lang="en-US" sz="1400" baseline="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Unit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New  Construction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20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$786,596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$14,513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12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$429,016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$14,589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589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Adaptive Reuse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8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$697,257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$16,503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4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$645,513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$15,369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589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Acquisition &amp; Rehab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11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$480,691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$7,303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$383,209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$8,559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Total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39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$681,989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$12,394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24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$630,501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8184"/>
                          </a:solidFill>
                          <a:latin typeface="Gotham Rounded Medium" panose="02000000000000000000" pitchFamily="50" charset="0"/>
                        </a:rPr>
                        <a:t>$12,673</a:t>
                      </a:r>
                      <a:endParaRPr lang="en-US" sz="1400" dirty="0">
                        <a:solidFill>
                          <a:srgbClr val="808184"/>
                        </a:solidFill>
                        <a:latin typeface="Gotham Rounded Medium" panose="020000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81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5692348"/>
            <a:ext cx="7611762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1250" dirty="0">
                <a:solidFill>
                  <a:srgbClr val="808184"/>
                </a:solidFill>
                <a:latin typeface="Gotham Rounded Medium" panose="02000000000000000000" pitchFamily="50" charset="0"/>
              </a:rPr>
              <a:t>Note: 	 </a:t>
            </a:r>
            <a:r>
              <a:rPr lang="en-US" sz="1250" dirty="0" smtClean="0">
                <a:solidFill>
                  <a:srgbClr val="808184"/>
                </a:solidFill>
                <a:latin typeface="Gotham Rounded Medium" panose="02000000000000000000" pitchFamily="50" charset="0"/>
              </a:rPr>
              <a:t>     Additional </a:t>
            </a:r>
            <a:r>
              <a:rPr lang="en-US" sz="1250" dirty="0">
                <a:solidFill>
                  <a:srgbClr val="808184"/>
                </a:solidFill>
                <a:latin typeface="Gotham Rounded Medium" panose="02000000000000000000" pitchFamily="50" charset="0"/>
              </a:rPr>
              <a:t>Credit Applications were excluded from </a:t>
            </a:r>
            <a:r>
              <a:rPr lang="en-US" sz="1250" dirty="0" smtClean="0">
                <a:solidFill>
                  <a:srgbClr val="808184"/>
                </a:solidFill>
                <a:latin typeface="Gotham Rounded Medium" panose="02000000000000000000" pitchFamily="50" charset="0"/>
              </a:rPr>
              <a:t>these calculations.</a:t>
            </a:r>
            <a:endParaRPr lang="en-US" sz="1250" dirty="0">
              <a:solidFill>
                <a:srgbClr val="808184"/>
              </a:solidFill>
              <a:latin typeface="Gotham Rounded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2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C84CF5C-7429-441B-B09D-1BEE90B52331}" vid="{3962F1E8-3F80-4780-8BBA-2EEB56E1BF83}"/>
    </a:ext>
  </a:extLst>
</a:theme>
</file>

<file path=ppt/theme/theme2.xml><?xml version="1.0" encoding="utf-8"?>
<a:theme xmlns:a="http://schemas.openxmlformats.org/drawingml/2006/main" name="Section Divid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C84CF5C-7429-441B-B09D-1BEE90B52331}" vid="{1BDB9B5A-E851-4619-9934-30671130535C}"/>
    </a:ext>
  </a:extLst>
</a:theme>
</file>

<file path=ppt/theme/theme3.xml><?xml version="1.0" encoding="utf-8"?>
<a:theme xmlns:a="http://schemas.openxmlformats.org/drawingml/2006/main" name="WHEDA External Audienc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C84CF5C-7429-441B-B09D-1BEE90B52331}" vid="{6B9270F6-4F3D-4015-99FB-7AE047DD91EA}"/>
    </a:ext>
  </a:extLst>
</a:theme>
</file>

<file path=ppt/theme/theme4.xml><?xml version="1.0" encoding="utf-8"?>
<a:theme xmlns:a="http://schemas.openxmlformats.org/drawingml/2006/main" name="1_Business Unit Clos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C84CF5C-7429-441B-B09D-1BEE90B52331}" vid="{0EBD86E3-7827-4DEC-A7CB-FE9B5FD005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WHEDA External Template</Template>
  <TotalTime>13881</TotalTime>
  <Words>1605</Words>
  <Application>Microsoft Office PowerPoint</Application>
  <PresentationFormat>On-screen Show (4:3)</PresentationFormat>
  <Paragraphs>439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Gotham Rounded Book</vt:lpstr>
      <vt:lpstr>Gotham Rounded Medium</vt:lpstr>
      <vt:lpstr>Cover Pages</vt:lpstr>
      <vt:lpstr>Section Dividers</vt:lpstr>
      <vt:lpstr>WHEDA External Audience Slides</vt:lpstr>
      <vt:lpstr>1_Business Unit Closing Slides</vt:lpstr>
      <vt:lpstr>2018 Low Income Housing Tax Credit Results   May 2018</vt:lpstr>
      <vt:lpstr>2018 Credit Set-Asides</vt:lpstr>
      <vt:lpstr>2018 Sources of Available Credit</vt:lpstr>
      <vt:lpstr>2018 LIHTC Applications</vt:lpstr>
      <vt:lpstr>2018 LIHTC Awards</vt:lpstr>
      <vt:lpstr>2018 Applications &amp; Awards</vt:lpstr>
      <vt:lpstr>Average 2018 LIHTC Requests &amp; Awards</vt:lpstr>
      <vt:lpstr>Household Type - 2018</vt:lpstr>
      <vt:lpstr>Construction Type - 2018</vt:lpstr>
      <vt:lpstr>Average Project Size (# units)</vt:lpstr>
      <vt:lpstr>Average, Per-Low Income Unit Development Budgets </vt:lpstr>
      <vt:lpstr>2018 LIHTC Scoring Results</vt:lpstr>
      <vt:lpstr>Scoring Summary</vt:lpstr>
      <vt:lpstr>Differences: Those that Did, or Didn’t Receive an Award</vt:lpstr>
      <vt:lpstr>Differences: Those that Did, or Didn’t Receive an Award (Continued)</vt:lpstr>
      <vt:lpstr>2018 Scoring Cut-Offs</vt:lpstr>
      <vt:lpstr>Category 1 Lower Income Areas</vt:lpstr>
      <vt:lpstr>Category 2 Energy Efficiency &amp; Sustainability</vt:lpstr>
      <vt:lpstr>Category 3 Mixed-Income Incentive</vt:lpstr>
      <vt:lpstr>Category 4 Serves Large Families</vt:lpstr>
      <vt:lpstr>Category 5 Serves Lowest-Income Residents</vt:lpstr>
      <vt:lpstr>Category 6 Supportive Housing</vt:lpstr>
      <vt:lpstr>Category 7 Rehab/Neighborhood Stabilization</vt:lpstr>
      <vt:lpstr>Category 8 Universal Design</vt:lpstr>
      <vt:lpstr>Category 9 Financial Participation</vt:lpstr>
      <vt:lpstr>Category 10 Eventual Tenant Ownership</vt:lpstr>
      <vt:lpstr>Category 11 Development Team</vt:lpstr>
      <vt:lpstr>Category 12 Readiness to Proceed</vt:lpstr>
      <vt:lpstr>Category 13 Credit Usage</vt:lpstr>
      <vt:lpstr>Category 14 Opportunity Zones</vt:lpstr>
      <vt:lpstr>Additional Information </vt:lpstr>
      <vt:lpstr>PowerPoint Presentation</vt:lpstr>
    </vt:vector>
  </TitlesOfParts>
  <Company>WHEDA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Ginger</dc:creator>
  <cp:lastModifiedBy>Matt Childress</cp:lastModifiedBy>
  <cp:revision>411</cp:revision>
  <cp:lastPrinted>2018-05-10T15:38:31Z</cp:lastPrinted>
  <dcterms:created xsi:type="dcterms:W3CDTF">2015-04-27T14:40:15Z</dcterms:created>
  <dcterms:modified xsi:type="dcterms:W3CDTF">2018-05-14T20:12:54Z</dcterms:modified>
</cp:coreProperties>
</file>